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18" r:id="rId2"/>
    <p:sldId id="331" r:id="rId3"/>
    <p:sldId id="332" r:id="rId4"/>
    <p:sldId id="333" r:id="rId5"/>
    <p:sldId id="292" r:id="rId6"/>
    <p:sldId id="335" r:id="rId7"/>
    <p:sldId id="336" r:id="rId8"/>
    <p:sldId id="298" r:id="rId9"/>
    <p:sldId id="299" r:id="rId10"/>
    <p:sldId id="300" r:id="rId11"/>
    <p:sldId id="301" r:id="rId12"/>
    <p:sldId id="296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320" r:id="rId21"/>
    <p:sldId id="324" r:id="rId22"/>
    <p:sldId id="321" r:id="rId23"/>
    <p:sldId id="322" r:id="rId24"/>
    <p:sldId id="325" r:id="rId25"/>
    <p:sldId id="327" r:id="rId26"/>
    <p:sldId id="328" r:id="rId27"/>
    <p:sldId id="329" r:id="rId28"/>
    <p:sldId id="289" r:id="rId29"/>
    <p:sldId id="280" r:id="rId30"/>
    <p:sldId id="284" r:id="rId31"/>
    <p:sldId id="281" r:id="rId32"/>
    <p:sldId id="286" r:id="rId33"/>
    <p:sldId id="283" r:id="rId34"/>
    <p:sldId id="285" r:id="rId35"/>
    <p:sldId id="282" r:id="rId36"/>
    <p:sldId id="287" r:id="rId3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66"/>
    <a:srgbClr val="009900"/>
    <a:srgbClr val="0000F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6D884-9A61-492C-8296-37C3625383E0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9045C-A8C8-4627-9203-B03D5C21A4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08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045C-A8C8-4627-9203-B03D5C21A44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1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045C-A8C8-4627-9203-B03D5C21A44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10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9045C-A8C8-4627-9203-B03D5C21A44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10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777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0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4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612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766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67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8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311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11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9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8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7B8DD-CE0C-401F-ADA4-EDD20C7D4CDE}" type="datetimeFigureOut">
              <a:rPr kumimoji="1" lang="ja-JP" altLang="en-US" smtClean="0"/>
              <a:t>2020/7/11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6C8B-4D8D-46CC-AF5A-040B4D9623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391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0963" y="0"/>
            <a:ext cx="7798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smtClean="0">
                <a:latin typeface="Arial" panose="020B0604020202020204" pitchFamily="34" charset="0"/>
                <a:ea typeface="HGP創英角ｺﾞｼｯｸUB" panose="020B0900000000000000" pitchFamily="50" charset="-128"/>
              </a:rPr>
              <a:t>ペロブスカイト太陽電池関連論文の発表状況まとめ</a:t>
            </a:r>
            <a:endParaRPr kumimoji="1" lang="ja-JP" altLang="en-US" sz="2800">
              <a:latin typeface="Arial" panose="020B0604020202020204" pitchFamily="34" charset="0"/>
              <a:ea typeface="HGP創英角ｺﾞｼｯｸUB" panose="020B0900000000000000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0" y="548680"/>
            <a:ext cx="9144000" cy="0"/>
          </a:xfrm>
          <a:prstGeom prst="line">
            <a:avLst/>
          </a:prstGeom>
          <a:ln w="76200" cmpd="thinThick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" y="1171413"/>
            <a:ext cx="9056687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" y="3985744"/>
            <a:ext cx="9056687" cy="285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8182678" y="3689891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論文公開日</a:t>
            </a:r>
            <a:endParaRPr kumimoji="1" lang="ja-JP" altLang="en-US" sz="12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89893" y="6491044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論文公開日</a:t>
            </a:r>
            <a:endParaRPr kumimoji="1" lang="ja-JP" altLang="en-US" sz="12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30338" y="104193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>
                <a:latin typeface="Arial" panose="020B0604020202020204" pitchFamily="34" charset="0"/>
                <a:ea typeface="ＭＳ Ｐゴシック" panose="020B0600070205080204" pitchFamily="50" charset="-128"/>
              </a:rPr>
              <a:t>公開</a:t>
            </a:r>
            <a:r>
              <a:rPr kumimoji="1" lang="ja-JP" altLang="en-US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論文数</a:t>
            </a:r>
            <a:endParaRPr kumimoji="1" lang="ja-JP" altLang="en-US" sz="12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75656" y="593256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Daily Statistics of </a:t>
            </a:r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(Found)</a:t>
            </a:r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Publications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329081" y="276999"/>
            <a:ext cx="8194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2020/07/10</a:t>
            </a:r>
            <a:endParaRPr kumimoji="1" lang="ja-JP" altLang="en-US" sz="1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7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0695"/>
            <a:ext cx="8218487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9512" y="48"/>
            <a:ext cx="883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Voc, Jsc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3968" y="366883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≥ 22%</a:t>
            </a:r>
            <a:endParaRPr kumimoji="1" lang="ja-JP" altLang="en-US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68934" y="814011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FAPbI</a:t>
            </a:r>
            <a:r>
              <a:rPr kumimoji="1" lang="en-US" altLang="ja-JP" sz="1200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3</a:t>
            </a: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?</a:t>
            </a:r>
            <a:endParaRPr kumimoji="1" lang="en-US" altLang="ja-JP" sz="105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05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(PCE 24.66%)</a:t>
            </a:r>
            <a:endParaRPr kumimoji="1" lang="ja-JP" altLang="en-US" sz="10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131840" y="735159"/>
            <a:ext cx="2448272" cy="3125889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0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28"/>
          <a:stretch/>
        </p:blipFill>
        <p:spPr bwMode="auto">
          <a:xfrm>
            <a:off x="460834" y="611544"/>
            <a:ext cx="6580675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テキスト ボックス 118"/>
          <p:cNvSpPr txBox="1"/>
          <p:nvPr/>
        </p:nvSpPr>
        <p:spPr>
          <a:xfrm>
            <a:off x="179512" y="48"/>
            <a:ext cx="883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Voc, Jsc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4283968" y="366883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≥ 22%</a:t>
            </a:r>
            <a:endParaRPr kumimoji="1" lang="ja-JP" altLang="en-US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2439207" y="732782"/>
            <a:ext cx="746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FAPbI</a:t>
            </a:r>
            <a:r>
              <a:rPr kumimoji="1" lang="en-US" altLang="ja-JP" sz="1200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3</a:t>
            </a: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?</a:t>
            </a:r>
            <a:endParaRPr kumimoji="1" lang="ja-JP" altLang="en-US" sz="10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1186495" y="3015240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22.6%</a:t>
            </a:r>
            <a:endParaRPr kumimoji="1" lang="ja-JP" altLang="en-US" sz="12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793490" y="85879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24.66%</a:t>
            </a:r>
            <a:endParaRPr kumimoji="1" lang="ja-JP" altLang="en-US" sz="12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775202" y="1010496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2019/11/8</a:t>
            </a:r>
            <a:endParaRPr kumimoji="1" lang="ja-JP" altLang="en-US" sz="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1155617" y="3255663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2017/6/30</a:t>
            </a:r>
            <a:endParaRPr kumimoji="1" lang="ja-JP" altLang="en-US" sz="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2932975" y="3193018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814225" y="3320416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2018/7/9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4265945" y="507567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4158505" y="5202912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2018/7/30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1503353" y="423937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1439832" y="4368731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2018/8/23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2628137" y="573058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2663539" y="5861387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2018/9/14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3611218" y="3446144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22.3%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3985663" y="3499864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2018/11/23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3694666" y="3319671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23.3%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3624104" y="3265521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2019/3/27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4161475" y="3292239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23.56%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4145334" y="3240408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2019/4/1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1994671" y="346557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22.19%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2014015" y="3591304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2019/4/15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2075894" y="3971521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22.51%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2073755" y="4095078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2019/6/14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978528" y="383291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23.4%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3926602" y="4042220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2019/6/20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2294047" y="1564800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24.02%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2562647" y="1693388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2019/6/21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512497" y="4502687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22.4%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1525614" y="4635388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2019/7/8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1731299" y="526121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22.18%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1709983" y="5463512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2019/8/10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4060375" y="5345784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3978901" y="5480656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2019/9/23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3393704" y="3869048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3346743" y="4005235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2019/10/9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2285115" y="3053705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23.31%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2237760" y="3254573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2019/10/24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2266827" y="428509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22.13%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9" name="テキスト ボックス 158"/>
          <p:cNvSpPr txBox="1"/>
          <p:nvPr/>
        </p:nvSpPr>
        <p:spPr>
          <a:xfrm>
            <a:off x="2263518" y="4417843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2019/11/6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5009025" y="2992963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22.98%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5259546" y="3121058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2019/11/11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5561838" y="4428195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22.16%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5525263" y="4626244"/>
            <a:ext cx="6335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2019/11/21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3070558" y="4557550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22.77%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3081101" y="4686905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2019/12/4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2903802" y="4340101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2897744" y="4467748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2019/12/5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6136759" y="4916793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22.77%</a:t>
            </a:r>
            <a:endParaRPr kumimoji="1" lang="ja-JP" altLang="en-US" sz="12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6068159" y="5060328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2019/12/18</a:t>
            </a:r>
            <a:endParaRPr kumimoji="1" lang="ja-JP" altLang="en-US" sz="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5616702" y="2639945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23.48%</a:t>
            </a:r>
            <a:endParaRPr kumimoji="1" lang="ja-JP" altLang="en-US" sz="12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5864768" y="2780928"/>
            <a:ext cx="7040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2019/12/20</a:t>
            </a:r>
            <a:endParaRPr kumimoji="1" lang="ja-JP" altLang="en-US" sz="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4695865" y="4006027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23.24%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4703110" y="4139936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2020/1/3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4864722" y="4784457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22.13%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4901940" y="4908789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2020/1/3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3513038" y="5201768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22.04%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3410993" y="5327496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2019/7/13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8" name="テキスト ボックス 177"/>
          <p:cNvSpPr txBox="1"/>
          <p:nvPr/>
        </p:nvSpPr>
        <p:spPr>
          <a:xfrm>
            <a:off x="1780398" y="1434334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22.3%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9" name="テキスト ボックス 178"/>
          <p:cNvSpPr txBox="1"/>
          <p:nvPr/>
        </p:nvSpPr>
        <p:spPr>
          <a:xfrm>
            <a:off x="1739340" y="1675100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2020/4/16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2284903" y="1866145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2555894" y="1796079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2020/4/21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2" name="テキスト ボックス 181"/>
          <p:cNvSpPr txBox="1"/>
          <p:nvPr/>
        </p:nvSpPr>
        <p:spPr>
          <a:xfrm>
            <a:off x="2960070" y="2879783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23.5%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2937300" y="3091612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2020/2/18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84" name="グループ化 183"/>
          <p:cNvGrpSpPr/>
          <p:nvPr/>
        </p:nvGrpSpPr>
        <p:grpSpPr>
          <a:xfrm>
            <a:off x="3050536" y="2300817"/>
            <a:ext cx="3927137" cy="2451598"/>
            <a:chOff x="3051665" y="2300817"/>
            <a:chExt cx="3927137" cy="2451598"/>
          </a:xfrm>
        </p:grpSpPr>
        <p:sp>
          <p:nvSpPr>
            <p:cNvPr id="185" name="円/楕円 184"/>
            <p:cNvSpPr/>
            <p:nvPr/>
          </p:nvSpPr>
          <p:spPr>
            <a:xfrm>
              <a:off x="5869267" y="2967069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テキスト ボックス 185"/>
            <p:cNvSpPr txBox="1"/>
            <p:nvPr/>
          </p:nvSpPr>
          <p:spPr>
            <a:xfrm>
              <a:off x="5949296" y="2888368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25.2%</a:t>
              </a:r>
              <a:endParaRPr kumimoji="1" lang="ja-JP" altLang="en-US" sz="1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7" name="円/楕円 186"/>
            <p:cNvSpPr/>
            <p:nvPr/>
          </p:nvSpPr>
          <p:spPr>
            <a:xfrm>
              <a:off x="6208061" y="4528876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テキスト ボックス 187"/>
            <p:cNvSpPr txBox="1"/>
            <p:nvPr/>
          </p:nvSpPr>
          <p:spPr>
            <a:xfrm>
              <a:off x="6285984" y="4444638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24.2%</a:t>
              </a:r>
              <a:endParaRPr kumimoji="1" lang="ja-JP" altLang="en-US" sz="1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89" name="円/楕円 188"/>
            <p:cNvSpPr/>
            <p:nvPr/>
          </p:nvSpPr>
          <p:spPr>
            <a:xfrm>
              <a:off x="4667741" y="2541811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テキスト ボックス 189"/>
            <p:cNvSpPr txBox="1"/>
            <p:nvPr/>
          </p:nvSpPr>
          <p:spPr>
            <a:xfrm>
              <a:off x="4444473" y="2300817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23.7%</a:t>
              </a:r>
              <a:endParaRPr kumimoji="1" lang="ja-JP" altLang="en-US" sz="1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1" name="円/楕円 190"/>
            <p:cNvSpPr/>
            <p:nvPr/>
          </p:nvSpPr>
          <p:spPr>
            <a:xfrm>
              <a:off x="5186351" y="2879062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テキスト ボックス 191"/>
            <p:cNvSpPr txBox="1"/>
            <p:nvPr/>
          </p:nvSpPr>
          <p:spPr>
            <a:xfrm>
              <a:off x="4952609" y="2643293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23.3%</a:t>
              </a:r>
              <a:endParaRPr kumimoji="1" lang="ja-JP" altLang="en-US" sz="1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  <p:sp>
          <p:nvSpPr>
            <p:cNvPr id="193" name="円/楕円 192"/>
            <p:cNvSpPr/>
            <p:nvPr/>
          </p:nvSpPr>
          <p:spPr>
            <a:xfrm>
              <a:off x="3273814" y="3258858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3051665" y="3026014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smtClean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rPr>
                <a:t>22.7%</a:t>
              </a:r>
              <a:endParaRPr kumimoji="1" lang="ja-JP" altLang="en-US" sz="14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95" name="テキスト ボックス 194"/>
          <p:cNvSpPr txBox="1"/>
          <p:nvPr/>
        </p:nvSpPr>
        <p:spPr>
          <a:xfrm>
            <a:off x="1506214" y="387667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22.4%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1464000" y="4005644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2020/3/11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3107242" y="3389078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3072694" y="3515886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2020/3/8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3611218" y="3560526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3985663" y="3602580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2020/5/21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2876650" y="3718435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22.39%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2892400" y="3849819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2020/5/11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2484927" y="3745867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22.5%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2451306" y="3877775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2020/5/20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2866089" y="3977115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2803249" y="4186493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2020/5/25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4699249" y="3782380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22.86%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4711480" y="3912755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2020/2/25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5263519" y="3616517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22.7%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5261077" y="3746437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2020/1/12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3616729" y="428809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3627629" y="4416394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2020/1/23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3617760" y="4191759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3629506" y="4131098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2020/5/13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4478071" y="4413980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2020/1/20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4483289" y="4474812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23.0%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4477110" y="4806770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22.6%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4478482" y="4946138"/>
            <a:ext cx="5341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2020/4/1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5042899" y="5259401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5000576" y="5472656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2020/5/28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3062813" y="4832291"/>
            <a:ext cx="583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2" name="テキスト ボックス 221"/>
          <p:cNvSpPr txBox="1"/>
          <p:nvPr/>
        </p:nvSpPr>
        <p:spPr>
          <a:xfrm>
            <a:off x="3074365" y="4955264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2020/4/30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3070935" y="5022007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22.03%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3035642" y="5134471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2020/4/13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2558646" y="5229200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22.02%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2560170" y="5361109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2020/2/20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2567790" y="5536107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22.13%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2548131" y="5663988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2020/1/30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7164288" y="3731718"/>
            <a:ext cx="1007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1.22 V</a:t>
            </a:r>
          </a:p>
          <a:p>
            <a:r>
              <a:rPr lang="en-US" altLang="ja-JP" sz="1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24.66 mA/cm</a:t>
            </a:r>
            <a:r>
              <a:rPr lang="en-US" altLang="ja-JP" sz="1000" baseline="30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endParaRPr kumimoji="1" lang="ja-JP" altLang="en-US" sz="1000" baseline="30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7358632" y="3595030"/>
            <a:ext cx="5838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2020/2/21</a:t>
            </a:r>
            <a:endParaRPr kumimoji="1" lang="ja-JP" altLang="en-US" sz="7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7150893" y="3455599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22.37%</a:t>
            </a:r>
            <a:endParaRPr kumimoji="1" lang="ja-JP" altLang="en-US" sz="11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7236296" y="3584049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▲</a:t>
            </a:r>
            <a:endParaRPr kumimoji="1" lang="ja-JP" altLang="en-US" sz="120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233" name="グループ化 232"/>
          <p:cNvGrpSpPr/>
          <p:nvPr/>
        </p:nvGrpSpPr>
        <p:grpSpPr>
          <a:xfrm>
            <a:off x="7137184" y="704721"/>
            <a:ext cx="1683288" cy="1794546"/>
            <a:chOff x="6948264" y="664963"/>
            <a:chExt cx="1683288" cy="1794546"/>
          </a:xfrm>
        </p:grpSpPr>
        <p:pic>
          <p:nvPicPr>
            <p:cNvPr id="23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8" t="47936" b="37591"/>
            <a:stretch/>
          </p:blipFill>
          <p:spPr bwMode="auto">
            <a:xfrm>
              <a:off x="6948264" y="664963"/>
              <a:ext cx="1683288" cy="900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8" t="38153" b="58210"/>
            <a:stretch/>
          </p:blipFill>
          <p:spPr bwMode="auto">
            <a:xfrm>
              <a:off x="6948264" y="2233283"/>
              <a:ext cx="1683288" cy="226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8" t="65395" b="31045"/>
            <a:stretch/>
          </p:blipFill>
          <p:spPr bwMode="auto">
            <a:xfrm>
              <a:off x="6948264" y="1536451"/>
              <a:ext cx="1683288" cy="221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8" t="79258" b="13658"/>
            <a:stretch/>
          </p:blipFill>
          <p:spPr bwMode="auto">
            <a:xfrm>
              <a:off x="6948264" y="1768021"/>
              <a:ext cx="1683288" cy="440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45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85222"/>
            <a:ext cx="905668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529082"/>
            <a:ext cx="4099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marked by preparation method –</a:t>
            </a:r>
            <a:endParaRPr kumimoji="1" lang="ja-JP" altLang="en-US" sz="2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1914" y="48"/>
            <a:ext cx="823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8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65051"/>
            <a:ext cx="9056687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29922" y="6113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65051"/>
            <a:ext cx="9056687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67884" y="611396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papers, press release, and web release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9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58701"/>
            <a:ext cx="9047163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567884" y="611396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papers, press release, and web release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3480" y="4450330"/>
            <a:ext cx="12490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press, etc.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99570" y="927574"/>
            <a:ext cx="2680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area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0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49176"/>
            <a:ext cx="9056687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79712" y="927574"/>
            <a:ext cx="486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area : colored by device structure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29922" y="6113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749496" y="206084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758640" y="2961520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88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07704" y="927574"/>
            <a:ext cx="5086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substrate area : colored by device structure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9922" y="6113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607618" y="1572056"/>
            <a:ext cx="1491742" cy="2756472"/>
            <a:chOff x="7503287" y="1258223"/>
            <a:chExt cx="1491742" cy="2756472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29" t="7405" b="43930"/>
            <a:stretch/>
          </p:blipFill>
          <p:spPr bwMode="auto">
            <a:xfrm>
              <a:off x="7503287" y="1258223"/>
              <a:ext cx="1491742" cy="2756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>
              <a:off x="7659200" y="1754528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668344" y="2655200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9"/>
          <a:stretch/>
        </p:blipFill>
        <p:spPr bwMode="auto">
          <a:xfrm>
            <a:off x="47625" y="1158701"/>
            <a:ext cx="7532751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0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58701"/>
            <a:ext cx="9047163" cy="56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79712" y="927574"/>
            <a:ext cx="519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area : colored by perovskite materials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9922" y="6113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87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49176"/>
            <a:ext cx="9056687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979712" y="927574"/>
            <a:ext cx="5155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area : colored by preparation method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029922" y="6113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下矢印 1"/>
          <p:cNvSpPr/>
          <p:nvPr/>
        </p:nvSpPr>
        <p:spPr>
          <a:xfrm rot="2647760">
            <a:off x="7331533" y="1673871"/>
            <a:ext cx="360040" cy="504056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1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2"/>
          <a:stretch/>
        </p:blipFill>
        <p:spPr bwMode="auto">
          <a:xfrm>
            <a:off x="251520" y="836712"/>
            <a:ext cx="87249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53270" y="6137872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14.1%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6835" y="5080382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16.2%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40587" y="4385492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17.9%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7507" y="3401875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20.1%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4342" y="3000150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21.0%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45005" y="260467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22.1%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69539" y="2178127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22.7%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47939" y="2002326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23.3%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1352" y="577897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11130" y="495683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954283" y="4247063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81320" y="331241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0869" y="2996952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86285" y="2697903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KRICT/UNIST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40457" y="2437881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157501" y="2187271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82216" y="6042530"/>
            <a:ext cx="1069561" cy="43389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Nature</a:t>
            </a:r>
          </a:p>
          <a:p>
            <a:pPr>
              <a:lnSpc>
                <a:spcPts val="1100"/>
              </a:lnSpc>
            </a:pP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2013</a:t>
            </a:r>
            <a:r>
              <a:rPr lang="en-US" altLang="ja-JP" sz="900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499, </a:t>
            </a:r>
            <a:r>
              <a:rPr lang="en-US" altLang="ja-JP" sz="9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316-319</a:t>
            </a:r>
          </a:p>
          <a:p>
            <a:pPr>
              <a:lnSpc>
                <a:spcPts val="900"/>
              </a:lnSpc>
            </a:pP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2013/7/10 (2013/4/3)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9640" y="6331180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2013/05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21069" y="4982247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2013/12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631296" y="5309432"/>
            <a:ext cx="1034505" cy="43389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none" lIns="36000" tIns="18000" rIns="36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Nature </a:t>
            </a:r>
            <a:r>
              <a:rPr lang="en-US" altLang="ja-JP" sz="11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Mater.</a:t>
            </a:r>
          </a:p>
          <a:p>
            <a:pPr>
              <a:lnSpc>
                <a:spcPts val="1100"/>
              </a:lnSpc>
            </a:pP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2014</a:t>
            </a:r>
            <a:r>
              <a:rPr lang="en-US" altLang="ja-JP" sz="9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13, 897-903</a:t>
            </a:r>
          </a:p>
          <a:p>
            <a:pPr>
              <a:lnSpc>
                <a:spcPts val="900"/>
              </a:lnSpc>
            </a:pP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2014/7/6 (2014/2/24)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74160" y="4587113"/>
            <a:ext cx="1110912" cy="43389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Nature</a:t>
            </a:r>
          </a:p>
          <a:p>
            <a:pPr>
              <a:lnSpc>
                <a:spcPts val="1100"/>
              </a:lnSpc>
            </a:pP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2015</a:t>
            </a:r>
            <a:r>
              <a:rPr lang="en-US" altLang="ja-JP" sz="9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517, 476-480</a:t>
            </a:r>
          </a:p>
          <a:p>
            <a:pPr>
              <a:lnSpc>
                <a:spcPts val="900"/>
              </a:lnSpc>
            </a:pP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2015/1/7 (2014/10/20)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49296" y="4275952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2014/04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819341" y="3311914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2014/11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99634" y="3670608"/>
            <a:ext cx="1064254" cy="43389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square" lIns="36000" tIns="18000" rIns="18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Science </a:t>
            </a: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2015,</a:t>
            </a:r>
          </a:p>
          <a:p>
            <a:pPr>
              <a:lnSpc>
                <a:spcPts val="1100"/>
              </a:lnSpc>
            </a:pP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348</a:t>
            </a:r>
            <a:r>
              <a:rPr lang="en-US" altLang="ja-JP" sz="9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1234-1237</a:t>
            </a:r>
          </a:p>
          <a:p>
            <a:pPr>
              <a:lnSpc>
                <a:spcPts val="900"/>
              </a:lnSpc>
            </a:pP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2015/5/21 (2015/2/15)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613514" y="5183176"/>
            <a:ext cx="553614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1023382" y="6074728"/>
            <a:ext cx="138793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38290" y="4475145"/>
            <a:ext cx="745799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2521640" y="3557048"/>
            <a:ext cx="459304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99378" y="2906656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2015/12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34863" y="3294128"/>
            <a:ext cx="1481153" cy="30565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Nature Energy </a:t>
            </a: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2016</a:t>
            </a:r>
            <a:r>
              <a:rPr lang="en-US" altLang="ja-JP" sz="9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1,</a:t>
            </a:r>
          </a:p>
          <a:p>
            <a:pPr>
              <a:lnSpc>
                <a:spcPts val="1000"/>
              </a:lnSpc>
            </a:pP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16142  </a:t>
            </a: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2016/9/19 (2016/5/4)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605187" y="3168528"/>
            <a:ext cx="719925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149080" y="2521265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2016/03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160861" y="2672394"/>
            <a:ext cx="1753922" cy="280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Science</a:t>
            </a:r>
            <a:r>
              <a:rPr lang="en-US" altLang="ja-JP" sz="9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2017, 356</a:t>
            </a:r>
            <a:r>
              <a:rPr lang="en-US" altLang="ja-JP" sz="9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1376-1379</a:t>
            </a:r>
          </a:p>
          <a:p>
            <a:pPr>
              <a:lnSpc>
                <a:spcPts val="800"/>
              </a:lnSpc>
            </a:pP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2017/6/30 (2017/3/14)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856110" y="2710810"/>
            <a:ext cx="1200522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661409" y="2088280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2017/07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42183" y="1906329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2018/07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973683" y="174941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23.7%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967927" y="1653417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2018/09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5161947" y="2457032"/>
            <a:ext cx="1650334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903647" y="2403175"/>
            <a:ext cx="1540166" cy="280008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dirty="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Nature </a:t>
            </a:r>
            <a:r>
              <a:rPr lang="en-US" altLang="ja-JP" sz="90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2019</a:t>
            </a: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567</a:t>
            </a:r>
            <a:r>
              <a:rPr lang="en-US" altLang="ja-JP" sz="900" dirty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, 511-515</a:t>
            </a:r>
            <a:endParaRPr lang="en-US" altLang="ja-JP" sz="900" dirty="0" smtClean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>
              <a:lnSpc>
                <a:spcPts val="800"/>
              </a:lnSpc>
            </a:pP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2019/3/27 (2018/6/4)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10589" y="1741679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KRICT/MIT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6380587" y="1478838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24.2%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374831" y="1382841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2019/04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974340" y="2088151"/>
            <a:ext cx="1674684" cy="305656"/>
          </a:xfrm>
          <a:prstGeom prst="rect">
            <a:avLst/>
          </a:prstGeom>
          <a:solidFill>
            <a:schemeClr val="bg1"/>
          </a:solidFill>
          <a:ln w="12700">
            <a:solidFill>
              <a:srgbClr val="0066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11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Nature Photonics </a:t>
            </a: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2019, 13,</a:t>
            </a:r>
          </a:p>
          <a:p>
            <a:pPr>
              <a:lnSpc>
                <a:spcPts val="1000"/>
              </a:lnSpc>
            </a:pPr>
            <a:r>
              <a:rPr lang="en-US" altLang="ja-JP" sz="9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460-466</a:t>
            </a:r>
            <a:r>
              <a:rPr lang="en-US" altLang="ja-JP" sz="800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  2019/4/1 (2018/8/28)</a:t>
            </a:r>
            <a:endParaRPr kumimoji="1" lang="ja-JP" altLang="en-US" sz="800" dirty="0">
              <a:solidFill>
                <a:srgbClr val="0066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345607" y="1952679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6166645" y="2215238"/>
            <a:ext cx="709644" cy="1080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33"/>
          <p:cNvSpPr txBox="1">
            <a:spLocks noChangeArrowheads="1"/>
          </p:cNvSpPr>
          <p:nvPr/>
        </p:nvSpPr>
        <p:spPr bwMode="auto">
          <a:xfrm>
            <a:off x="3145005" y="5511089"/>
            <a:ext cx="569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>
                <a:latin typeface="Arial" pitchFamily="34" charset="0"/>
              </a:rPr>
              <a:t>NIMS</a:t>
            </a:r>
            <a:endParaRPr lang="ja-JP" altLang="en-US" sz="1200" b="1">
              <a:latin typeface="Arial" pitchFamily="34" charset="0"/>
            </a:endParaRPr>
          </a:p>
        </p:txBody>
      </p:sp>
      <p:sp>
        <p:nvSpPr>
          <p:cNvPr id="53" name="テキスト ボックス 34"/>
          <p:cNvSpPr txBox="1">
            <a:spLocks noChangeArrowheads="1"/>
          </p:cNvSpPr>
          <p:nvPr/>
        </p:nvSpPr>
        <p:spPr bwMode="auto">
          <a:xfrm>
            <a:off x="3467871" y="4475145"/>
            <a:ext cx="5693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>
                <a:latin typeface="Arial" pitchFamily="34" charset="0"/>
              </a:rPr>
              <a:t>NIMS</a:t>
            </a:r>
            <a:endParaRPr lang="ja-JP" altLang="en-US" sz="1200" b="1">
              <a:latin typeface="Arial" pitchFamily="34" charset="0"/>
            </a:endParaRPr>
          </a:p>
        </p:txBody>
      </p:sp>
      <p:sp>
        <p:nvSpPr>
          <p:cNvPr id="54" name="テキスト ボックス 35"/>
          <p:cNvSpPr txBox="1">
            <a:spLocks noChangeArrowheads="1"/>
          </p:cNvSpPr>
          <p:nvPr/>
        </p:nvSpPr>
        <p:spPr bwMode="auto">
          <a:xfrm>
            <a:off x="3639785" y="4052722"/>
            <a:ext cx="5603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>
                <a:latin typeface="Arial" pitchFamily="34" charset="0"/>
              </a:rPr>
              <a:t>EPFL</a:t>
            </a:r>
            <a:endParaRPr lang="ja-JP" altLang="en-US" sz="1200" b="1">
              <a:latin typeface="Arial" pitchFamily="34" charset="0"/>
            </a:endParaRPr>
          </a:p>
        </p:txBody>
      </p:sp>
      <p:sp>
        <p:nvSpPr>
          <p:cNvPr id="55" name="テキスト ボックス 36"/>
          <p:cNvSpPr txBox="1">
            <a:spLocks noChangeArrowheads="1"/>
          </p:cNvSpPr>
          <p:nvPr/>
        </p:nvSpPr>
        <p:spPr bwMode="auto">
          <a:xfrm>
            <a:off x="4469246" y="3706008"/>
            <a:ext cx="1122363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>
                <a:latin typeface="Arial" pitchFamily="34" charset="0"/>
              </a:rPr>
              <a:t>KRICT/UNIST</a:t>
            </a:r>
            <a:endParaRPr lang="ja-JP" altLang="en-US" sz="1200" b="1">
              <a:latin typeface="Arial" pitchFamily="34" charset="0"/>
            </a:endParaRPr>
          </a:p>
        </p:txBody>
      </p:sp>
      <p:sp>
        <p:nvSpPr>
          <p:cNvPr id="56" name="テキスト ボックス 37"/>
          <p:cNvSpPr txBox="1">
            <a:spLocks noChangeArrowheads="1"/>
          </p:cNvSpPr>
          <p:nvPr/>
        </p:nvSpPr>
        <p:spPr bwMode="auto">
          <a:xfrm>
            <a:off x="5434682" y="3361819"/>
            <a:ext cx="63341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>
                <a:latin typeface="Arial" pitchFamily="34" charset="0"/>
              </a:rPr>
              <a:t>KRICT</a:t>
            </a:r>
            <a:endParaRPr lang="ja-JP" altLang="en-US" sz="1200" b="1">
              <a:latin typeface="Arial" pitchFamily="34" charset="0"/>
            </a:endParaRPr>
          </a:p>
        </p:txBody>
      </p:sp>
      <p:sp>
        <p:nvSpPr>
          <p:cNvPr id="57" name="テキスト ボックス 38"/>
          <p:cNvSpPr txBox="1">
            <a:spLocks noChangeArrowheads="1"/>
          </p:cNvSpPr>
          <p:nvPr/>
        </p:nvSpPr>
        <p:spPr bwMode="auto">
          <a:xfrm>
            <a:off x="4856664" y="3322773"/>
            <a:ext cx="7413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</a:rPr>
              <a:t>20.9%</a:t>
            </a:r>
            <a:endParaRPr lang="ja-JP" altLang="en-US" sz="1600" b="1">
              <a:latin typeface="Arial" pitchFamily="34" charset="0"/>
            </a:endParaRPr>
          </a:p>
        </p:txBody>
      </p:sp>
      <p:sp>
        <p:nvSpPr>
          <p:cNvPr id="58" name="テキスト ボックス 39"/>
          <p:cNvSpPr txBox="1">
            <a:spLocks noChangeArrowheads="1"/>
          </p:cNvSpPr>
          <p:nvPr/>
        </p:nvSpPr>
        <p:spPr bwMode="auto">
          <a:xfrm>
            <a:off x="3902834" y="3628519"/>
            <a:ext cx="7413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</a:rPr>
              <a:t>19.7%</a:t>
            </a:r>
            <a:endParaRPr lang="ja-JP" altLang="en-US" sz="1600" b="1">
              <a:latin typeface="Arial" pitchFamily="34" charset="0"/>
            </a:endParaRPr>
          </a:p>
        </p:txBody>
      </p:sp>
      <p:sp>
        <p:nvSpPr>
          <p:cNvPr id="59" name="テキスト ボックス 40"/>
          <p:cNvSpPr txBox="1">
            <a:spLocks noChangeArrowheads="1"/>
          </p:cNvSpPr>
          <p:nvPr/>
        </p:nvSpPr>
        <p:spPr bwMode="auto">
          <a:xfrm>
            <a:off x="3616594" y="3859047"/>
            <a:ext cx="7413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</a:rPr>
              <a:t>19.6%</a:t>
            </a:r>
            <a:endParaRPr lang="ja-JP" altLang="en-US" sz="1600" b="1">
              <a:latin typeface="Arial" pitchFamily="34" charset="0"/>
            </a:endParaRPr>
          </a:p>
        </p:txBody>
      </p:sp>
      <p:sp>
        <p:nvSpPr>
          <p:cNvPr id="60" name="テキスト ボックス 46"/>
          <p:cNvSpPr txBox="1">
            <a:spLocks noChangeArrowheads="1"/>
          </p:cNvSpPr>
          <p:nvPr/>
        </p:nvSpPr>
        <p:spPr bwMode="auto">
          <a:xfrm>
            <a:off x="3485429" y="4267265"/>
            <a:ext cx="74136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</a:rPr>
              <a:t>18.2%</a:t>
            </a:r>
            <a:endParaRPr lang="ja-JP" altLang="en-US" sz="1600" b="1">
              <a:latin typeface="Arial" pitchFamily="34" charset="0"/>
            </a:endParaRPr>
          </a:p>
        </p:txBody>
      </p:sp>
      <p:sp>
        <p:nvSpPr>
          <p:cNvPr id="61" name="テキスト ボックス 47"/>
          <p:cNvSpPr txBox="1">
            <a:spLocks noChangeArrowheads="1"/>
          </p:cNvSpPr>
          <p:nvPr/>
        </p:nvSpPr>
        <p:spPr bwMode="auto">
          <a:xfrm>
            <a:off x="4633150" y="4095133"/>
            <a:ext cx="28698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smtClean="0">
                <a:latin typeface="Arial" pitchFamily="34" charset="0"/>
              </a:rPr>
              <a:t>from efficiency tables</a:t>
            </a:r>
            <a:endParaRPr lang="en-US" altLang="ja-JP" sz="2000" b="1">
              <a:latin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smtClean="0">
                <a:latin typeface="Arial" pitchFamily="34" charset="0"/>
              </a:rPr>
              <a:t>(1cm</a:t>
            </a:r>
            <a:r>
              <a:rPr lang="en-US" altLang="ja-JP" sz="1400" b="1" baseline="30000" smtClean="0">
                <a:latin typeface="Arial" pitchFamily="34" charset="0"/>
              </a:rPr>
              <a:t>2</a:t>
            </a:r>
            <a:r>
              <a:rPr lang="ja-JP" altLang="en-US" sz="1400" b="1" smtClean="0">
                <a:latin typeface="Arial" pitchFamily="34" charset="0"/>
              </a:rPr>
              <a:t> </a:t>
            </a:r>
            <a:r>
              <a:rPr lang="en-US" altLang="ja-JP" sz="1400" b="1" smtClean="0">
                <a:latin typeface="Arial" pitchFamily="34" charset="0"/>
              </a:rPr>
              <a:t>cells)</a:t>
            </a:r>
            <a:endParaRPr lang="ja-JP" altLang="en-US" sz="1400" b="1">
              <a:latin typeface="Arial" pitchFamily="34" charset="0"/>
            </a:endParaRPr>
          </a:p>
        </p:txBody>
      </p:sp>
      <p:sp>
        <p:nvSpPr>
          <p:cNvPr id="62" name="テキスト ボックス 48"/>
          <p:cNvSpPr txBox="1">
            <a:spLocks noChangeArrowheads="1"/>
          </p:cNvSpPr>
          <p:nvPr/>
        </p:nvSpPr>
        <p:spPr bwMode="auto">
          <a:xfrm>
            <a:off x="3151752" y="5313217"/>
            <a:ext cx="741363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Arial" pitchFamily="34" charset="0"/>
              </a:rPr>
              <a:t>15.6%</a:t>
            </a:r>
            <a:endParaRPr lang="ja-JP" altLang="en-US" sz="1600" b="1">
              <a:latin typeface="Arial" pitchFamily="34" charset="0"/>
            </a:endParaRPr>
          </a:p>
        </p:txBody>
      </p:sp>
      <p:sp>
        <p:nvSpPr>
          <p:cNvPr id="63" name="テキスト ボックス 38"/>
          <p:cNvSpPr txBox="1">
            <a:spLocks noChangeArrowheads="1"/>
          </p:cNvSpPr>
          <p:nvPr/>
        </p:nvSpPr>
        <p:spPr bwMode="auto">
          <a:xfrm>
            <a:off x="6731143" y="3008395"/>
            <a:ext cx="7665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 b="1" smtClean="0">
                <a:latin typeface="Arial" pitchFamily="34" charset="0"/>
              </a:rPr>
              <a:t>21.6%</a:t>
            </a:r>
            <a:endParaRPr lang="ja-JP" altLang="en-US" sz="1600" b="1">
              <a:latin typeface="Arial" pitchFamily="34" charset="0"/>
            </a:endParaRPr>
          </a:p>
        </p:txBody>
      </p:sp>
      <p:sp>
        <p:nvSpPr>
          <p:cNvPr id="64" name="テキスト ボックス 37"/>
          <p:cNvSpPr txBox="1">
            <a:spLocks noChangeArrowheads="1"/>
          </p:cNvSpPr>
          <p:nvPr/>
        </p:nvSpPr>
        <p:spPr bwMode="auto">
          <a:xfrm>
            <a:off x="6821628" y="3205806"/>
            <a:ext cx="516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 b="1" smtClean="0">
                <a:latin typeface="Arial" pitchFamily="34" charset="0"/>
              </a:rPr>
              <a:t>ANU</a:t>
            </a:r>
            <a:endParaRPr lang="ja-JP" altLang="en-US" sz="1200" b="1">
              <a:latin typeface="Arial" pitchFamily="34" charset="0"/>
            </a:endParaRPr>
          </a:p>
        </p:txBody>
      </p:sp>
      <p:sp>
        <p:nvSpPr>
          <p:cNvPr id="65" name="テキスト ボックス 32"/>
          <p:cNvSpPr txBox="1">
            <a:spLocks noChangeArrowheads="1"/>
          </p:cNvSpPr>
          <p:nvPr/>
        </p:nvSpPr>
        <p:spPr bwMode="auto">
          <a:xfrm>
            <a:off x="1853329" y="1694549"/>
            <a:ext cx="255890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smtClean="0">
                <a:solidFill>
                  <a:srgbClr val="C00000"/>
                </a:solidFill>
                <a:latin typeface="Arial" pitchFamily="34" charset="0"/>
              </a:rPr>
              <a:t>plots in NREL chart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 smtClean="0">
                <a:solidFill>
                  <a:srgbClr val="C00000"/>
                </a:solidFill>
                <a:latin typeface="Arial" pitchFamily="34" charset="0"/>
              </a:rPr>
              <a:t>(small area cells)</a:t>
            </a:r>
            <a:endParaRPr lang="ja-JP" altLang="en-US" sz="1400" b="1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092280" y="1475640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KRICT/MIT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6893787" y="113779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25.2</a:t>
            </a:r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7497700" y="1137794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25.2</a:t>
            </a:r>
            <a:r>
              <a:rPr kumimoji="1" lang="en-US" altLang="ja-JP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%</a:t>
            </a:r>
            <a:endParaRPr kumimoji="1" lang="ja-JP" altLang="en-US" sz="160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734054" y="1303762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KoreaU</a:t>
            </a:r>
            <a:endParaRPr kumimoji="1" lang="ja-JP" altLang="en-US" sz="14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496806" y="1055252"/>
            <a:ext cx="7857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2020/1/28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887029" y="1052736"/>
            <a:ext cx="7104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b="1" smtClean="0">
                <a:solidFill>
                  <a:srgbClr val="C0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2019/8/2</a:t>
            </a:r>
            <a:endParaRPr kumimoji="1" lang="ja-JP" altLang="en-US" sz="1050" b="1" dirty="0">
              <a:solidFill>
                <a:srgbClr val="C0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37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96" y="18288"/>
            <a:ext cx="6804240" cy="683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98247" y="908720"/>
            <a:ext cx="2045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PbI</a:t>
            </a:r>
            <a:r>
              <a:rPr kumimoji="1" lang="en-US" altLang="ja-JP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+ MAI </a:t>
            </a:r>
            <a:r>
              <a:rPr kumimoji="1" lang="ja-JP" altLang="en-US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共蒸着</a:t>
            </a:r>
            <a:endParaRPr kumimoji="1" lang="en-US" altLang="ja-JP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lang="ja-JP" altLang="en-US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　→ </a:t>
            </a:r>
            <a:r>
              <a:rPr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MAI,KAc/IPA</a:t>
            </a:r>
          </a:p>
          <a:p>
            <a:r>
              <a:rPr lang="ja-JP" altLang="en-US"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lang="ja-JP" altLang="en-US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　　　表面処理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" r="55224" b="12896"/>
          <a:stretch/>
        </p:blipFill>
        <p:spPr bwMode="auto">
          <a:xfrm>
            <a:off x="6886819" y="1976066"/>
            <a:ext cx="2139540" cy="177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90"/>
          <a:stretch/>
        </p:blipFill>
        <p:spPr bwMode="auto">
          <a:xfrm>
            <a:off x="6848274" y="3768444"/>
            <a:ext cx="2295725" cy="19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15978" y="6381327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Joule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4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1035-1053.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1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603" y="480923"/>
            <a:ext cx="4639323" cy="18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4498" y="2417809"/>
            <a:ext cx="4715534" cy="144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"/>
          <a:stretch/>
        </p:blipFill>
        <p:spPr bwMode="auto">
          <a:xfrm>
            <a:off x="5754507" y="6892"/>
            <a:ext cx="3137973" cy="328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0072" y="3334425"/>
            <a:ext cx="3791480" cy="155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36" y="4480287"/>
            <a:ext cx="4505954" cy="234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5690" y="5085182"/>
            <a:ext cx="4033937" cy="168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-2002" y="6892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Joule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4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1035-1053.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314668"/>
            <a:ext cx="1066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小面積セル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76056" y="20694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セル</a:t>
            </a:r>
            <a:endParaRPr kumimoji="1" lang="en-US" altLang="ja-JP" sz="140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r>
              <a:rPr lang="ja-JP" altLang="en-US" sz="1400">
                <a:latin typeface="Arial" panose="020B0604020202020204" pitchFamily="34" charset="0"/>
                <a:ea typeface="ＭＳ Ｐゴシック" panose="020B0600070205080204" pitchFamily="50" charset="-128"/>
              </a:rPr>
              <a:t>面積拡大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176" y="4172510"/>
            <a:ext cx="1978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半透明セル・モジュール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4498" y="468556"/>
            <a:ext cx="179030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11376" y="2189908"/>
            <a:ext cx="179030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516821" y="2230276"/>
            <a:ext cx="179030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2533184" y="506057"/>
            <a:ext cx="179030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3631" y="4468928"/>
            <a:ext cx="179030" cy="153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48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49176"/>
            <a:ext cx="9056687" cy="566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79712" y="927574"/>
            <a:ext cx="486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area : colored by device structure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212473"/>
            <a:ext cx="5843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Reported Perovskite Solar Modules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29922" y="611396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 published papers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749496" y="2060848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758640" y="2961520"/>
            <a:ext cx="14401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7297408" y="1698887"/>
            <a:ext cx="360040" cy="504056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695764" y="2060848"/>
            <a:ext cx="360040" cy="504056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3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95" y="28281"/>
            <a:ext cx="4619127" cy="371793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12544" y="3746217"/>
            <a:ext cx="328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Adv. Energy Mater.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10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1903108.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2840" y="1630897"/>
            <a:ext cx="4448129" cy="37160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16576" y="5302932"/>
            <a:ext cx="2825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Nature Commun.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11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3016.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95" y="4053993"/>
            <a:ext cx="3334216" cy="7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292" y="5539556"/>
            <a:ext cx="8969993" cy="131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95" y="28281"/>
            <a:ext cx="4619127" cy="371793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12544" y="3746217"/>
            <a:ext cx="328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Adv. Energy Mater.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10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1903108.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95" y="4053993"/>
            <a:ext cx="3334216" cy="7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0467" y="71384"/>
            <a:ext cx="4412787" cy="256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9" r="1764" b="5075"/>
          <a:stretch/>
        </p:blipFill>
        <p:spPr bwMode="auto">
          <a:xfrm>
            <a:off x="7232746" y="2787149"/>
            <a:ext cx="1860508" cy="14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52" b="6191"/>
          <a:stretch/>
        </p:blipFill>
        <p:spPr bwMode="auto">
          <a:xfrm>
            <a:off x="4858920" y="2600617"/>
            <a:ext cx="2192661" cy="182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9912" y="4441163"/>
            <a:ext cx="5337101" cy="215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5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92840" y="1630897"/>
            <a:ext cx="4448129" cy="371603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16576" y="5302932"/>
            <a:ext cx="2825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Nature Commun.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kumimoji="1" lang="en-US" altLang="ja-JP" sz="14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2020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</a:t>
            </a:r>
            <a:r>
              <a:rPr kumimoji="1" lang="en-US" altLang="ja-JP" sz="1400" i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11</a:t>
            </a:r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, 3016.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292" y="5539556"/>
            <a:ext cx="8969993" cy="131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292" y="1681931"/>
            <a:ext cx="4406404" cy="383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r="1254" b="8182"/>
          <a:stretch/>
        </p:blipFill>
        <p:spPr bwMode="auto">
          <a:xfrm>
            <a:off x="305826" y="0"/>
            <a:ext cx="8575740" cy="155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124744"/>
            <a:ext cx="9032875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397960" y="212473"/>
            <a:ext cx="617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Perovskite-based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9600" y="1755672"/>
            <a:ext cx="364450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Berlin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5584" y="1865954"/>
            <a:ext cx="33559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16664" y="1865954"/>
            <a:ext cx="537574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Nebraska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00080" y="2142000"/>
            <a:ext cx="494293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Stanford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83496" y="1903108"/>
            <a:ext cx="33559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72560" y="1927397"/>
            <a:ext cx="33559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7904" y="2169171"/>
            <a:ext cx="494293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Stanford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91608" y="2043704"/>
            <a:ext cx="295521" cy="128685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6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CSEM</a:t>
            </a:r>
            <a:endParaRPr kumimoji="1" lang="ja-JP" altLang="en-US" sz="6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299048" y="2258046"/>
            <a:ext cx="401319" cy="128685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6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Erlangen</a:t>
            </a:r>
            <a:endParaRPr kumimoji="1" lang="ja-JP" altLang="en-US" sz="6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05928" y="1955106"/>
            <a:ext cx="449409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75024" y="2249440"/>
            <a:ext cx="35162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NREL</a:t>
            </a:r>
            <a:endParaRPr kumimoji="1" lang="ja-JP" altLang="en-US" sz="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91608" y="2474608"/>
            <a:ext cx="35162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NREL</a:t>
            </a:r>
            <a:endParaRPr kumimoji="1" lang="ja-JP" altLang="en-US" sz="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05368" y="2225994"/>
            <a:ext cx="364450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Berlin</a:t>
            </a:r>
            <a:endParaRPr kumimoji="1" lang="ja-JP" altLang="en-US" sz="800" b="1" dirty="0">
              <a:solidFill>
                <a:srgbClr val="0099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88784" y="2502040"/>
            <a:ext cx="670624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NorthCarolina</a:t>
            </a:r>
            <a:endParaRPr kumimoji="1" lang="ja-JP" altLang="en-US" sz="7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92840" y="2166701"/>
            <a:ext cx="362847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SKKU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68704" y="2321448"/>
            <a:ext cx="241019" cy="128685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6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ANU</a:t>
            </a:r>
            <a:endParaRPr kumimoji="1" lang="ja-JP" altLang="en-US" sz="6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26952" y="2377587"/>
            <a:ext cx="317963" cy="128685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6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Tianjin</a:t>
            </a:r>
            <a:endParaRPr kumimoji="1" lang="ja-JP" altLang="en-US" sz="6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92640" y="2476057"/>
            <a:ext cx="356435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UCLA</a:t>
            </a:r>
            <a:endParaRPr kumimoji="1" lang="ja-JP" altLang="en-US" sz="800" b="1" dirty="0">
              <a:solidFill>
                <a:srgbClr val="0099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34504" y="2859123"/>
            <a:ext cx="388495" cy="128685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6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Stanford</a:t>
            </a:r>
            <a:endParaRPr kumimoji="1" lang="ja-JP" altLang="en-US" sz="6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660120" y="2834648"/>
            <a:ext cx="306742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Ohio</a:t>
            </a:r>
            <a:endParaRPr kumimoji="1" lang="ja-JP" altLang="en-US" sz="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09723" y="1613354"/>
            <a:ext cx="75718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NorthCarolina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6574536" y="1737360"/>
            <a:ext cx="448056" cy="164592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707954" y="1587066"/>
            <a:ext cx="358038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Rome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>
            <a:off x="6940296" y="1691640"/>
            <a:ext cx="155448" cy="18288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007704" y="2025416"/>
            <a:ext cx="459027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Toronto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020272" y="1570528"/>
            <a:ext cx="35162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NREL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78720" y="1773679"/>
            <a:ext cx="380480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KAIST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8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124744"/>
            <a:ext cx="9032875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397960" y="212473"/>
            <a:ext cx="617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Perovskite-based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6256" y="1549065"/>
            <a:ext cx="439791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Kaneka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20992" y="1916832"/>
            <a:ext cx="33559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42216" y="1721400"/>
            <a:ext cx="293918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ANU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53152" y="1650813"/>
            <a:ext cx="513529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Erlangen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67472" y="1890006"/>
            <a:ext cx="308345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imec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33272" y="1589370"/>
            <a:ext cx="308345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imec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84728" y="1757976"/>
            <a:ext cx="425364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KAUST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99048" y="1795965"/>
            <a:ext cx="35162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NREL</a:t>
            </a:r>
            <a:endParaRPr kumimoji="1" lang="ja-JP" altLang="en-US" sz="800" b="1" dirty="0">
              <a:solidFill>
                <a:srgbClr val="0099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19600" y="2159144"/>
            <a:ext cx="351626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NREL</a:t>
            </a:r>
            <a:endParaRPr kumimoji="1" lang="ja-JP" altLang="en-US" sz="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88784" y="1875696"/>
            <a:ext cx="282697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NTU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47309" y="1665376"/>
            <a:ext cx="382083" cy="216786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Dalian</a:t>
            </a:r>
          </a:p>
          <a:p>
            <a:pPr>
              <a:lnSpc>
                <a:spcPts val="700"/>
              </a:lnSpc>
            </a:pPr>
            <a:r>
              <a:rPr lang="en-US" altLang="ja-JP" sz="8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 </a:t>
            </a:r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-</a:t>
            </a:r>
            <a:r>
              <a:rPr lang="en-US" altLang="ja-JP" sz="8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Xi'an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95664" y="1866283"/>
            <a:ext cx="401319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7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7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79640" y="2096280"/>
            <a:ext cx="362847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SKKU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66600" y="2211443"/>
            <a:ext cx="385289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UNSW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cxnSp>
        <p:nvCxnSpPr>
          <p:cNvPr id="19" name="直線コネクタ 18"/>
          <p:cNvCxnSpPr/>
          <p:nvPr/>
        </p:nvCxnSpPr>
        <p:spPr>
          <a:xfrm flipV="1">
            <a:off x="6766560" y="2084832"/>
            <a:ext cx="192024" cy="731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105504" y="1604840"/>
            <a:ext cx="293918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ANU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974762" y="1337336"/>
            <a:ext cx="459027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Toronto</a:t>
            </a:r>
            <a:endParaRPr kumimoji="1" lang="ja-JP" altLang="en-US" sz="8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072545" y="1835952"/>
            <a:ext cx="491087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Karlsruhe</a:t>
            </a:r>
            <a:endParaRPr kumimoji="1" lang="ja-JP" altLang="en-US" sz="700" b="1" dirty="0">
              <a:solidFill>
                <a:srgbClr val="0000FF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85704" y="2000685"/>
            <a:ext cx="491087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Karlsruhe</a:t>
            </a:r>
            <a:endParaRPr kumimoji="1" lang="ja-JP" altLang="en-US" sz="700" b="1" dirty="0">
              <a:solidFill>
                <a:srgbClr val="0099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965964" y="2267728"/>
            <a:ext cx="410937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Toronto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245635" y="2209993"/>
            <a:ext cx="316360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 smtClean="0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Empa</a:t>
            </a:r>
            <a:endParaRPr kumimoji="1" lang="ja-JP" altLang="en-US" sz="700" b="1" dirty="0">
              <a:solidFill>
                <a:srgbClr val="0099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928327" y="2447176"/>
            <a:ext cx="491087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Karlsruhe</a:t>
            </a:r>
            <a:endParaRPr kumimoji="1" lang="ja-JP" altLang="en-US" sz="7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60393" y="2280951"/>
            <a:ext cx="543986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Chongqing</a:t>
            </a:r>
            <a:endParaRPr kumimoji="1" lang="ja-JP" altLang="en-US" sz="7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01093" y="2342438"/>
            <a:ext cx="306742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800" b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Ohio</a:t>
            </a:r>
            <a:endParaRPr kumimoji="1" lang="ja-JP" altLang="en-US" sz="8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72000" y="2491780"/>
            <a:ext cx="316360" cy="144073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lang="en-US" altLang="ja-JP" sz="700" b="1" smtClean="0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Empa</a:t>
            </a:r>
            <a:endParaRPr kumimoji="1" lang="ja-JP" altLang="en-US" sz="700" b="1" dirty="0">
              <a:solidFill>
                <a:srgbClr val="0099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638122" y="2146022"/>
            <a:ext cx="293918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009900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ANU</a:t>
            </a:r>
            <a:endParaRPr kumimoji="1" lang="ja-JP" altLang="en-US" sz="800" b="1" dirty="0">
              <a:solidFill>
                <a:srgbClr val="009900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39535" y="2529472"/>
            <a:ext cx="449409" cy="159462"/>
          </a:xfrm>
          <a:prstGeom prst="rect">
            <a:avLst/>
          </a:prstGeom>
          <a:noFill/>
        </p:spPr>
        <p:txBody>
          <a:bodyPr wrap="none" lIns="36000" tIns="18000" rIns="36000" bIns="18000" rtlCol="0">
            <a:spAutoFit/>
          </a:bodyPr>
          <a:lstStyle/>
          <a:p>
            <a:r>
              <a:rPr kumimoji="1" lang="en-US" altLang="ja-JP" sz="800" b="1" smtClean="0">
                <a:solidFill>
                  <a:srgbClr val="FF9966"/>
                </a:solidFill>
                <a:latin typeface="Arial" panose="020B0604020202020204" pitchFamily="34" charset="0"/>
                <a:ea typeface="ＭＳ Ｐゴシック" panose="020B0600070205080204" pitchFamily="50" charset="-128"/>
              </a:rPr>
              <a:t>UTokyo</a:t>
            </a:r>
            <a:endParaRPr kumimoji="1" lang="ja-JP" altLang="en-US" sz="800" b="1" dirty="0">
              <a:solidFill>
                <a:srgbClr val="FF9966"/>
              </a:solidFill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3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正方形/長方形 229"/>
          <p:cNvSpPr/>
          <p:nvPr/>
        </p:nvSpPr>
        <p:spPr>
          <a:xfrm>
            <a:off x="611669" y="5058153"/>
            <a:ext cx="2232248" cy="504056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11560" y="2636912"/>
            <a:ext cx="2232248" cy="864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11560" y="764704"/>
            <a:ext cx="22322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11560" y="1196752"/>
            <a:ext cx="2232248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611560" y="1340768"/>
            <a:ext cx="2232248" cy="504056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611560" y="1844824"/>
            <a:ext cx="2232248" cy="50405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11560" y="2358024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419872" y="2636912"/>
            <a:ext cx="2232248" cy="864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19872" y="764704"/>
            <a:ext cx="22322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3419872" y="1196752"/>
            <a:ext cx="2232248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3419872" y="1340768"/>
            <a:ext cx="2232248" cy="504056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419872" y="1844824"/>
            <a:ext cx="2232248" cy="50405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419872" y="2358024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156176" y="2636912"/>
            <a:ext cx="2232248" cy="864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6156176" y="764704"/>
            <a:ext cx="2232248" cy="43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156176" y="2096852"/>
            <a:ext cx="2232248" cy="25202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156176" y="1448780"/>
            <a:ext cx="2232248" cy="648072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56176" y="1196752"/>
            <a:ext cx="2232248" cy="25202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156176" y="2358024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31983" y="811451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 glass superstrate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422192" y="811451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 glass superstrate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56176" y="811451"/>
            <a:ext cx="2238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 glass superstrate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442189" y="192757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55753" y="1936046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989737" y="114865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250501" y="1126979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992415" y="2053589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418945" y="229675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47811" y="229675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971963" y="2296759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11560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86051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760542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835033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909524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984015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1058506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1132997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207488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1281979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356470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1430961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1505452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1579943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1654434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1728925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1803416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877907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1952398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026889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101380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175871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324853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250362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2399344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473835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2548326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2622817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697308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2771808" y="1320277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644894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719385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793876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868367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942858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1017349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1091840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1166331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1240822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1315313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1389804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1464295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1538786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613277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1687768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/>
          <p:nvPr/>
        </p:nvSpPr>
        <p:spPr>
          <a:xfrm>
            <a:off x="1762259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/>
          <p:nvPr/>
        </p:nvSpPr>
        <p:spPr>
          <a:xfrm>
            <a:off x="1836750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/>
          <p:nvPr/>
        </p:nvSpPr>
        <p:spPr>
          <a:xfrm>
            <a:off x="1911241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/>
          <p:nvPr/>
        </p:nvSpPr>
        <p:spPr>
          <a:xfrm>
            <a:off x="1985732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/>
          <p:nvPr/>
        </p:nvSpPr>
        <p:spPr>
          <a:xfrm>
            <a:off x="2060223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/>
          <p:nvPr/>
        </p:nvSpPr>
        <p:spPr>
          <a:xfrm>
            <a:off x="2134714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2283696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2209205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2358187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2432678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2507169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581660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656151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2730651" y="1380380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609069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683560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758051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832542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907033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981524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1056015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1130506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1204997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1279488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1353979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1428470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1502961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1577452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1651943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1726434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1800925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1875416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1949907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2024398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2098889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2173380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2322362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2247871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2396853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2471344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2545835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2620326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2694817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2769317" y="143951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正方形/長方形 120"/>
          <p:cNvSpPr/>
          <p:nvPr/>
        </p:nvSpPr>
        <p:spPr>
          <a:xfrm>
            <a:off x="617955" y="1295049"/>
            <a:ext cx="2217600" cy="457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42189" y="1126118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3" name="正方形/長方形 122"/>
          <p:cNvSpPr/>
          <p:nvPr/>
        </p:nvSpPr>
        <p:spPr>
          <a:xfrm>
            <a:off x="611559" y="5949280"/>
            <a:ext cx="2232248" cy="864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正方形/長方形 123"/>
          <p:cNvSpPr/>
          <p:nvPr/>
        </p:nvSpPr>
        <p:spPr>
          <a:xfrm>
            <a:off x="3419871" y="5949280"/>
            <a:ext cx="2232248" cy="864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正方形/長方形 124"/>
          <p:cNvSpPr/>
          <p:nvPr/>
        </p:nvSpPr>
        <p:spPr>
          <a:xfrm>
            <a:off x="6156175" y="5949280"/>
            <a:ext cx="2232248" cy="864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正方形/長方形 125"/>
          <p:cNvSpPr/>
          <p:nvPr/>
        </p:nvSpPr>
        <p:spPr>
          <a:xfrm>
            <a:off x="611560" y="5733256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正方形/長方形 126"/>
          <p:cNvSpPr/>
          <p:nvPr/>
        </p:nvSpPr>
        <p:spPr>
          <a:xfrm>
            <a:off x="3419872" y="5733256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6156176" y="5733256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1418945" y="5671991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247811" y="5671991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6971963" y="5671991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3422192" y="5597528"/>
            <a:ext cx="2232248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4252821" y="5527755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3419872" y="5093472"/>
            <a:ext cx="2232248" cy="504056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正方形/長方形 134"/>
          <p:cNvSpPr/>
          <p:nvPr/>
        </p:nvSpPr>
        <p:spPr>
          <a:xfrm>
            <a:off x="3419872" y="4589416"/>
            <a:ext cx="2232248" cy="50405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4223967" y="4672167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7" name="正方形/長方形 136"/>
          <p:cNvSpPr/>
          <p:nvPr/>
        </p:nvSpPr>
        <p:spPr>
          <a:xfrm>
            <a:off x="3418913" y="4373392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4255996" y="4312127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608811" y="5589240"/>
            <a:ext cx="2232248" cy="144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619922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694413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768904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843395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917886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992377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1066868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1141359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1215850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1290341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1364832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1439323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1513814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1588305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1662796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1737287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1811778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1886269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1960760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2035251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2109742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2184233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2333215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2258724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2407706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2482197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2556688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2631179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2705670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2780170" y="5379508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653256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727747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802238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876729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951220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1025711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1100202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/>
          <p:nvPr/>
        </p:nvSpPr>
        <p:spPr>
          <a:xfrm>
            <a:off x="1174693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/>
          <p:nvPr/>
        </p:nvSpPr>
        <p:spPr>
          <a:xfrm>
            <a:off x="1249184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78"/>
          <p:cNvSpPr/>
          <p:nvPr/>
        </p:nvSpPr>
        <p:spPr>
          <a:xfrm>
            <a:off x="1323675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/楕円 179"/>
          <p:cNvSpPr/>
          <p:nvPr/>
        </p:nvSpPr>
        <p:spPr>
          <a:xfrm>
            <a:off x="1398166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円/楕円 180"/>
          <p:cNvSpPr/>
          <p:nvPr/>
        </p:nvSpPr>
        <p:spPr>
          <a:xfrm>
            <a:off x="1472657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円/楕円 181"/>
          <p:cNvSpPr/>
          <p:nvPr/>
        </p:nvSpPr>
        <p:spPr>
          <a:xfrm>
            <a:off x="1547148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82"/>
          <p:cNvSpPr/>
          <p:nvPr/>
        </p:nvSpPr>
        <p:spPr>
          <a:xfrm>
            <a:off x="1621639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1696130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84"/>
          <p:cNvSpPr/>
          <p:nvPr/>
        </p:nvSpPr>
        <p:spPr>
          <a:xfrm>
            <a:off x="1770621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85"/>
          <p:cNvSpPr/>
          <p:nvPr/>
        </p:nvSpPr>
        <p:spPr>
          <a:xfrm>
            <a:off x="1845112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>
            <a:off x="1919603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87"/>
          <p:cNvSpPr/>
          <p:nvPr/>
        </p:nvSpPr>
        <p:spPr>
          <a:xfrm>
            <a:off x="1994094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/楕円 188"/>
          <p:cNvSpPr/>
          <p:nvPr/>
        </p:nvSpPr>
        <p:spPr>
          <a:xfrm>
            <a:off x="2068585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円/楕円 189"/>
          <p:cNvSpPr/>
          <p:nvPr/>
        </p:nvSpPr>
        <p:spPr>
          <a:xfrm>
            <a:off x="2143076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/楕円 190"/>
          <p:cNvSpPr/>
          <p:nvPr/>
        </p:nvSpPr>
        <p:spPr>
          <a:xfrm>
            <a:off x="2292058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円/楕円 191"/>
          <p:cNvSpPr/>
          <p:nvPr/>
        </p:nvSpPr>
        <p:spPr>
          <a:xfrm>
            <a:off x="2217567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/楕円 192"/>
          <p:cNvSpPr/>
          <p:nvPr/>
        </p:nvSpPr>
        <p:spPr>
          <a:xfrm>
            <a:off x="2366549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93"/>
          <p:cNvSpPr/>
          <p:nvPr/>
        </p:nvSpPr>
        <p:spPr>
          <a:xfrm>
            <a:off x="2441040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94"/>
          <p:cNvSpPr/>
          <p:nvPr/>
        </p:nvSpPr>
        <p:spPr>
          <a:xfrm>
            <a:off x="2515531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>
            <a:off x="2590022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96"/>
          <p:cNvSpPr/>
          <p:nvPr/>
        </p:nvSpPr>
        <p:spPr>
          <a:xfrm>
            <a:off x="2664513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/楕円 197"/>
          <p:cNvSpPr/>
          <p:nvPr/>
        </p:nvSpPr>
        <p:spPr>
          <a:xfrm>
            <a:off x="2739013" y="5439611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円/楕円 198"/>
          <p:cNvSpPr/>
          <p:nvPr/>
        </p:nvSpPr>
        <p:spPr>
          <a:xfrm>
            <a:off x="617431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691922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円/楕円 200"/>
          <p:cNvSpPr/>
          <p:nvPr/>
        </p:nvSpPr>
        <p:spPr>
          <a:xfrm>
            <a:off x="766413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201"/>
          <p:cNvSpPr/>
          <p:nvPr/>
        </p:nvSpPr>
        <p:spPr>
          <a:xfrm>
            <a:off x="840904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202"/>
          <p:cNvSpPr/>
          <p:nvPr/>
        </p:nvSpPr>
        <p:spPr>
          <a:xfrm>
            <a:off x="915395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/楕円 203"/>
          <p:cNvSpPr/>
          <p:nvPr/>
        </p:nvSpPr>
        <p:spPr>
          <a:xfrm>
            <a:off x="989886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204"/>
          <p:cNvSpPr/>
          <p:nvPr/>
        </p:nvSpPr>
        <p:spPr>
          <a:xfrm>
            <a:off x="1064377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205"/>
          <p:cNvSpPr/>
          <p:nvPr/>
        </p:nvSpPr>
        <p:spPr>
          <a:xfrm>
            <a:off x="1138868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206"/>
          <p:cNvSpPr/>
          <p:nvPr/>
        </p:nvSpPr>
        <p:spPr>
          <a:xfrm>
            <a:off x="1213359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207"/>
          <p:cNvSpPr/>
          <p:nvPr/>
        </p:nvSpPr>
        <p:spPr>
          <a:xfrm>
            <a:off x="1287850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208"/>
          <p:cNvSpPr/>
          <p:nvPr/>
        </p:nvSpPr>
        <p:spPr>
          <a:xfrm>
            <a:off x="1362341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円/楕円 209"/>
          <p:cNvSpPr/>
          <p:nvPr/>
        </p:nvSpPr>
        <p:spPr>
          <a:xfrm>
            <a:off x="1436832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円/楕円 210"/>
          <p:cNvSpPr/>
          <p:nvPr/>
        </p:nvSpPr>
        <p:spPr>
          <a:xfrm>
            <a:off x="1511323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円/楕円 211"/>
          <p:cNvSpPr/>
          <p:nvPr/>
        </p:nvSpPr>
        <p:spPr>
          <a:xfrm>
            <a:off x="1585814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/楕円 212"/>
          <p:cNvSpPr/>
          <p:nvPr/>
        </p:nvSpPr>
        <p:spPr>
          <a:xfrm>
            <a:off x="1660305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/楕円 213"/>
          <p:cNvSpPr/>
          <p:nvPr/>
        </p:nvSpPr>
        <p:spPr>
          <a:xfrm>
            <a:off x="1734796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円/楕円 214"/>
          <p:cNvSpPr/>
          <p:nvPr/>
        </p:nvSpPr>
        <p:spPr>
          <a:xfrm>
            <a:off x="1809287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円/楕円 215"/>
          <p:cNvSpPr/>
          <p:nvPr/>
        </p:nvSpPr>
        <p:spPr>
          <a:xfrm>
            <a:off x="1883778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216"/>
          <p:cNvSpPr/>
          <p:nvPr/>
        </p:nvSpPr>
        <p:spPr>
          <a:xfrm>
            <a:off x="1958269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217"/>
          <p:cNvSpPr/>
          <p:nvPr/>
        </p:nvSpPr>
        <p:spPr>
          <a:xfrm>
            <a:off x="2032760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円/楕円 218"/>
          <p:cNvSpPr/>
          <p:nvPr/>
        </p:nvSpPr>
        <p:spPr>
          <a:xfrm>
            <a:off x="2107251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円/楕円 219"/>
          <p:cNvSpPr/>
          <p:nvPr/>
        </p:nvSpPr>
        <p:spPr>
          <a:xfrm>
            <a:off x="2181742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220"/>
          <p:cNvSpPr/>
          <p:nvPr/>
        </p:nvSpPr>
        <p:spPr>
          <a:xfrm>
            <a:off x="2330724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円/楕円 221"/>
          <p:cNvSpPr/>
          <p:nvPr/>
        </p:nvSpPr>
        <p:spPr>
          <a:xfrm>
            <a:off x="2256233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円/楕円 222"/>
          <p:cNvSpPr/>
          <p:nvPr/>
        </p:nvSpPr>
        <p:spPr>
          <a:xfrm>
            <a:off x="2405215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円/楕円 223"/>
          <p:cNvSpPr/>
          <p:nvPr/>
        </p:nvSpPr>
        <p:spPr>
          <a:xfrm>
            <a:off x="2479706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224"/>
          <p:cNvSpPr/>
          <p:nvPr/>
        </p:nvSpPr>
        <p:spPr>
          <a:xfrm>
            <a:off x="2554197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円/楕円 225"/>
          <p:cNvSpPr/>
          <p:nvPr/>
        </p:nvSpPr>
        <p:spPr>
          <a:xfrm>
            <a:off x="2628688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円/楕円 226"/>
          <p:cNvSpPr/>
          <p:nvPr/>
        </p:nvSpPr>
        <p:spPr>
          <a:xfrm>
            <a:off x="2703179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円/楕円 227"/>
          <p:cNvSpPr/>
          <p:nvPr/>
        </p:nvSpPr>
        <p:spPr>
          <a:xfrm>
            <a:off x="2777679" y="5498749"/>
            <a:ext cx="72000" cy="7200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正方形/長方形 228"/>
          <p:cNvSpPr/>
          <p:nvPr/>
        </p:nvSpPr>
        <p:spPr>
          <a:xfrm>
            <a:off x="626317" y="5570953"/>
            <a:ext cx="2217600" cy="4571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正方形/長方形 230"/>
          <p:cNvSpPr/>
          <p:nvPr/>
        </p:nvSpPr>
        <p:spPr>
          <a:xfrm>
            <a:off x="611560" y="4554097"/>
            <a:ext cx="2232248" cy="504056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1442189" y="463684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3" name="正方形/長方形 232"/>
          <p:cNvSpPr/>
          <p:nvPr/>
        </p:nvSpPr>
        <p:spPr>
          <a:xfrm>
            <a:off x="611669" y="4338073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1448752" y="427680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5" name="正方形/長方形 234"/>
          <p:cNvSpPr/>
          <p:nvPr/>
        </p:nvSpPr>
        <p:spPr>
          <a:xfrm>
            <a:off x="6156176" y="5481772"/>
            <a:ext cx="2232248" cy="25202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6989737" y="542453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7" name="正方形/長方形 236"/>
          <p:cNvSpPr/>
          <p:nvPr/>
        </p:nvSpPr>
        <p:spPr>
          <a:xfrm>
            <a:off x="6156176" y="4822125"/>
            <a:ext cx="2232248" cy="648072"/>
          </a:xfrm>
          <a:prstGeom prst="rect">
            <a:avLst/>
          </a:prstGeom>
          <a:solidFill>
            <a:srgbClr val="6633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正方形/長方形 237"/>
          <p:cNvSpPr/>
          <p:nvPr/>
        </p:nvSpPr>
        <p:spPr>
          <a:xfrm>
            <a:off x="6156176" y="4570097"/>
            <a:ext cx="2232248" cy="252028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テキスト ボックス 238"/>
          <p:cNvSpPr txBox="1"/>
          <p:nvPr/>
        </p:nvSpPr>
        <p:spPr>
          <a:xfrm>
            <a:off x="6992415" y="4526834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6156175" y="4354073"/>
            <a:ext cx="2232248" cy="2160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テキスト ボックス 240"/>
          <p:cNvSpPr txBox="1"/>
          <p:nvPr/>
        </p:nvSpPr>
        <p:spPr>
          <a:xfrm>
            <a:off x="6971962" y="429280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TCO</a:t>
            </a:r>
            <a:endParaRPr kumimoji="1" lang="ja-JP" altLang="en-US" sz="16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951395" y="0"/>
            <a:ext cx="1539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mesoscopic</a:t>
            </a:r>
            <a:endParaRPr kumimoji="1" lang="ja-JP" altLang="en-US" sz="2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4058140" y="0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planar</a:t>
            </a:r>
            <a:endParaRPr kumimoji="1" lang="ja-JP" altLang="en-US" sz="2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6732312" y="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inverted</a:t>
            </a:r>
            <a:endParaRPr kumimoji="1" lang="ja-JP" altLang="en-US" sz="2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5" name="下矢印 244"/>
          <p:cNvSpPr/>
          <p:nvPr/>
        </p:nvSpPr>
        <p:spPr>
          <a:xfrm>
            <a:off x="1115616" y="400109"/>
            <a:ext cx="1164393" cy="36459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1442177" y="37408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light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7" name="下矢印 246"/>
          <p:cNvSpPr/>
          <p:nvPr/>
        </p:nvSpPr>
        <p:spPr>
          <a:xfrm>
            <a:off x="3951835" y="400109"/>
            <a:ext cx="1164393" cy="36459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4278396" y="37408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light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9" name="下矢印 248"/>
          <p:cNvSpPr/>
          <p:nvPr/>
        </p:nvSpPr>
        <p:spPr>
          <a:xfrm>
            <a:off x="6720884" y="386479"/>
            <a:ext cx="1164393" cy="36459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7047445" y="36045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light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1" name="テキスト ボックス 250"/>
          <p:cNvSpPr txBox="1"/>
          <p:nvPr/>
        </p:nvSpPr>
        <p:spPr>
          <a:xfrm>
            <a:off x="1418945" y="2807350"/>
            <a:ext cx="522900" cy="523220"/>
          </a:xfrm>
          <a:prstGeom prst="rect">
            <a:avLst/>
          </a:prstGeom>
          <a:noFill/>
          <a:effectLst>
            <a:outerShdw blurRad="38100" dist="12700" dir="2700000" algn="tl" rotWithShape="0">
              <a:schemeClr val="bg1">
                <a:alpha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Si</a:t>
            </a:r>
            <a:endParaRPr kumimoji="1" lang="ja-JP" altLang="en-US" sz="28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4295099" y="2807350"/>
            <a:ext cx="522900" cy="523220"/>
          </a:xfrm>
          <a:prstGeom prst="rect">
            <a:avLst/>
          </a:prstGeom>
          <a:noFill/>
          <a:effectLst>
            <a:outerShdw blurRad="38100" dist="12700" dir="2700000" algn="tl" rotWithShape="0">
              <a:schemeClr val="bg1">
                <a:alpha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Si</a:t>
            </a:r>
            <a:endParaRPr kumimoji="1" lang="ja-JP" altLang="en-US" sz="28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7019251" y="2807350"/>
            <a:ext cx="522900" cy="523220"/>
          </a:xfrm>
          <a:prstGeom prst="rect">
            <a:avLst/>
          </a:prstGeom>
          <a:noFill/>
          <a:effectLst>
            <a:outerShdw blurRad="38100" dist="12700" dir="2700000" algn="tl" rotWithShape="0">
              <a:schemeClr val="bg1">
                <a:alpha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Si</a:t>
            </a:r>
            <a:endParaRPr kumimoji="1" lang="ja-JP" altLang="en-US" sz="28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7019251" y="6119718"/>
            <a:ext cx="522900" cy="523220"/>
          </a:xfrm>
          <a:prstGeom prst="rect">
            <a:avLst/>
          </a:prstGeom>
          <a:noFill/>
          <a:effectLst>
            <a:outerShdw blurRad="38100" dist="12700" dir="2700000" algn="tl" rotWithShape="0">
              <a:schemeClr val="bg1">
                <a:alpha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Si</a:t>
            </a:r>
            <a:endParaRPr kumimoji="1" lang="ja-JP" altLang="en-US" sz="28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4248012" y="6124388"/>
            <a:ext cx="522900" cy="523220"/>
          </a:xfrm>
          <a:prstGeom prst="rect">
            <a:avLst/>
          </a:prstGeom>
          <a:noFill/>
          <a:effectLst>
            <a:outerShdw blurRad="38100" dist="12700" dir="2700000" algn="tl" rotWithShape="0">
              <a:schemeClr val="bg1">
                <a:alpha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Si</a:t>
            </a:r>
            <a:endParaRPr kumimoji="1" lang="ja-JP" altLang="en-US" sz="28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1450053" y="6101626"/>
            <a:ext cx="522900" cy="523220"/>
          </a:xfrm>
          <a:prstGeom prst="rect">
            <a:avLst/>
          </a:prstGeom>
          <a:noFill/>
          <a:effectLst>
            <a:outerShdw blurRad="38100" dist="12700" dir="2700000" algn="tl" rotWithShape="0">
              <a:schemeClr val="bg1">
                <a:alpha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Si</a:t>
            </a:r>
            <a:endParaRPr kumimoji="1" lang="ja-JP" altLang="en-US" sz="2800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7" name="下矢印 256"/>
          <p:cNvSpPr/>
          <p:nvPr/>
        </p:nvSpPr>
        <p:spPr>
          <a:xfrm>
            <a:off x="1123851" y="3987699"/>
            <a:ext cx="1164393" cy="36459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1450412" y="396167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light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9" name="下矢印 258"/>
          <p:cNvSpPr/>
          <p:nvPr/>
        </p:nvSpPr>
        <p:spPr>
          <a:xfrm>
            <a:off x="3960070" y="3987699"/>
            <a:ext cx="1164393" cy="36459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4286631" y="396167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light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1" name="下矢印 260"/>
          <p:cNvSpPr/>
          <p:nvPr/>
        </p:nvSpPr>
        <p:spPr>
          <a:xfrm>
            <a:off x="6729119" y="3974069"/>
            <a:ext cx="1164393" cy="364595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7055680" y="3948044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light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615733" y="3587589"/>
            <a:ext cx="2462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mesoscopic</a:t>
            </a:r>
            <a:r>
              <a:rPr kumimoji="1" lang="ja-JP" altLang="en-US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（逆入射）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3671328" y="3587589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planar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50" charset="-128"/>
              </a:rPr>
              <a:t>（逆入射）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5" name="テキスト ボックス 264"/>
          <p:cNvSpPr txBox="1"/>
          <p:nvPr/>
        </p:nvSpPr>
        <p:spPr>
          <a:xfrm>
            <a:off x="6396650" y="3587589"/>
            <a:ext cx="2020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inverted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50" charset="-128"/>
              </a:rPr>
              <a:t>（逆入射）</a:t>
            </a:r>
            <a:endParaRPr kumimoji="1" lang="ja-JP" altLang="en-US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1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24744"/>
            <a:ext cx="90614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97960" y="212473"/>
            <a:ext cx="617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Perovskite-based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64173" y="2672344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41427" y="764704"/>
            <a:ext cx="4302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structure of perovskite cell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08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80728"/>
            <a:ext cx="9066213" cy="56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529082"/>
            <a:ext cx="3685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marked by device structure –</a:t>
            </a:r>
            <a:endParaRPr kumimoji="1" lang="ja-JP" altLang="en-US" sz="2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1914" y="48"/>
            <a:ext cx="823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67744" y="1124744"/>
            <a:ext cx="5256584" cy="295232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00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124744"/>
            <a:ext cx="90630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97960" y="212473"/>
            <a:ext cx="617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Perovskite-based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64173" y="2852936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0139" y="764704"/>
            <a:ext cx="3248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perovskite materials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092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24744"/>
            <a:ext cx="90614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97960" y="212473"/>
            <a:ext cx="617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Perovskite-based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64173" y="3033528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41427" y="764704"/>
            <a:ext cx="4302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structure of perovskite cell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2375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1124744"/>
            <a:ext cx="906303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397960" y="212473"/>
            <a:ext cx="6176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Perovskite-based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64173" y="3321445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0139" y="764704"/>
            <a:ext cx="3248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perovskite materials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264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24744"/>
            <a:ext cx="90614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1856" y="212473"/>
            <a:ext cx="6874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Perovskite-Perovskite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64173" y="1503638"/>
            <a:ext cx="1513803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bottom cell (outer)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64173" y="3256703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36557" y="764704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structure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8289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24744"/>
            <a:ext cx="90614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64173" y="1575080"/>
            <a:ext cx="1513803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bottom cell (outer)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64173" y="3508893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856" y="212473"/>
            <a:ext cx="6874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Perovskite-Perovskite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1760" y="764704"/>
            <a:ext cx="3248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perovskite materials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3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24744"/>
            <a:ext cx="90614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64173" y="1700693"/>
            <a:ext cx="1513803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bottom cell (outer)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64173" y="3428885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856" y="212473"/>
            <a:ext cx="6874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Perovskite-Perovskite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36557" y="764704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device structure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124744"/>
            <a:ext cx="9061450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7564173" y="1890429"/>
            <a:ext cx="1513803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bottom cell (outer)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64173" y="3392424"/>
            <a:ext cx="1206027" cy="288147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top cell (inner)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1856" y="212473"/>
            <a:ext cx="6874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Perovskite-Perovskite Tandem Solar Cells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1760" y="764704"/>
            <a:ext cx="3248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comparison of perovskite materials –</a:t>
            </a:r>
            <a:endParaRPr kumimoji="1" lang="ja-JP" altLang="en-US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9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r="16711" b="77526"/>
          <a:stretch/>
        </p:blipFill>
        <p:spPr bwMode="auto">
          <a:xfrm>
            <a:off x="2458895" y="366957"/>
            <a:ext cx="6599608" cy="127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9699" r="16711"/>
          <a:stretch/>
        </p:blipFill>
        <p:spPr bwMode="auto">
          <a:xfrm>
            <a:off x="2458895" y="1697109"/>
            <a:ext cx="6599608" cy="511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r="73971"/>
          <a:stretch/>
        </p:blipFill>
        <p:spPr bwMode="auto">
          <a:xfrm>
            <a:off x="38100" y="1697109"/>
            <a:ext cx="2359837" cy="511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1" b="77546"/>
          <a:stretch/>
        </p:blipFill>
        <p:spPr bwMode="auto">
          <a:xfrm>
            <a:off x="38101" y="368089"/>
            <a:ext cx="2359836" cy="127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28126" y="1716388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29056" y="2389926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6537" y="260261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8294" y="3911867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4432" y="480613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04600" y="4582003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99712" y="5225109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11243" y="4817173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62793" y="504204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KAIST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43875" y="5227070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08647" y="5426950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UToronto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16553" y="6108201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Cambridge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48930" y="5702129"/>
            <a:ext cx="8819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NewSouthWales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68606" y="6036454"/>
            <a:ext cx="4571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80414" y="5431126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8325" y="6093296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7291" y="5476888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0414" y="5851719"/>
            <a:ext cx="6864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UCBerkeley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68353" y="6076590"/>
            <a:ext cx="5020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Kaneka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75360" y="5847559"/>
            <a:ext cx="4571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9672" y="6189579"/>
            <a:ext cx="4523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KAIST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05933" y="5927000"/>
            <a:ext cx="4379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ToinU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74052" y="6164762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646892" y="5958707"/>
            <a:ext cx="5629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Potsdam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062072" y="6093296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39443" y="5272099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39936" y="5747107"/>
            <a:ext cx="442750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NREL</a:t>
            </a:r>
          </a:p>
          <a:p>
            <a:pPr>
              <a:lnSpc>
                <a:spcPts val="700"/>
              </a:lnSpc>
            </a:pPr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-EPFL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618541" y="5714925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804600" y="5981856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277493" y="5459172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63855" y="5843399"/>
            <a:ext cx="4844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499992" y="5271160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UToronto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70715" y="5639509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Suzhou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964679" y="5939603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KyotoU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122669" y="6151254"/>
            <a:ext cx="5341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Nebraska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289064" y="5859910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185643" y="6013304"/>
            <a:ext cx="367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629508" y="217267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MIT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615070" y="111628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323892" y="3918509"/>
            <a:ext cx="1136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HongKongPolytech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794709" y="4342310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542757" y="6073125"/>
            <a:ext cx="6880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CUHongKong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454185" y="5578053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Suzhou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683568" y="621910"/>
            <a:ext cx="4069024" cy="862874"/>
            <a:chOff x="683568" y="657537"/>
            <a:chExt cx="4069024" cy="862874"/>
          </a:xfrm>
        </p:grpSpPr>
        <p:sp>
          <p:nvSpPr>
            <p:cNvPr id="5" name="正方形/長方形 4"/>
            <p:cNvSpPr/>
            <p:nvPr/>
          </p:nvSpPr>
          <p:spPr>
            <a:xfrm>
              <a:off x="683568" y="671133"/>
              <a:ext cx="4022501" cy="8492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65" t="51333" b="33918"/>
            <a:stretch/>
          </p:blipFill>
          <p:spPr bwMode="auto">
            <a:xfrm>
              <a:off x="683568" y="671133"/>
              <a:ext cx="1471932" cy="8356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6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65" t="65538" r="3732" b="19233"/>
            <a:stretch/>
          </p:blipFill>
          <p:spPr bwMode="auto">
            <a:xfrm>
              <a:off x="2103159" y="657537"/>
              <a:ext cx="1133537" cy="8628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7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65" t="80762" b="12115"/>
            <a:stretch/>
          </p:blipFill>
          <p:spPr bwMode="auto">
            <a:xfrm>
              <a:off x="3280660" y="685355"/>
              <a:ext cx="1471932" cy="403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65" t="47783" b="48756"/>
            <a:stretch/>
          </p:blipFill>
          <p:spPr bwMode="auto">
            <a:xfrm>
              <a:off x="3279233" y="1078936"/>
              <a:ext cx="1471932" cy="196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" name="テキスト ボックス 121"/>
          <p:cNvSpPr txBox="1"/>
          <p:nvPr/>
        </p:nvSpPr>
        <p:spPr>
          <a:xfrm>
            <a:off x="5889010" y="5890459"/>
            <a:ext cx="4603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Suzhou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832742" y="5336349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743327" y="4958737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5676993" y="5720613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860729" y="5811583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748344" y="60062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6618225" y="216324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6799177" y="4942016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6778130" y="307561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ICCAS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6368572" y="460056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259047" y="5556329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6196086" y="5329930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6283403" y="5939853"/>
            <a:ext cx="538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Princeton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6478408" y="5462925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6465882" y="6086946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6565062" y="521203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Turkey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4763067" y="5723035"/>
            <a:ext cx="6976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NorthCarolina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4475383" y="6067386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Cambridge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6635214" y="3438427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7184447" y="3364554"/>
            <a:ext cx="405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ANU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976340" y="4604889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6912885" y="4716238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Jilin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7106892" y="4994007"/>
            <a:ext cx="3674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NTU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7080220" y="5308243"/>
            <a:ext cx="4042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SKKU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6966913" y="5542367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Xiamen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913390" y="5801822"/>
            <a:ext cx="4299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Tianjin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6683722" y="5936658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6946671" y="6074256"/>
            <a:ext cx="5870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Chongqing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7167894" y="5927783"/>
            <a:ext cx="5453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Karlsruhe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511914" y="48"/>
            <a:ext cx="823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7297545" y="4767507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7237712" y="2501476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>
                <a:latin typeface="Arial" panose="020B0604020202020204" pitchFamily="34" charset="0"/>
                <a:ea typeface="ＭＳ Ｐゴシック" panose="020B0600070205080204" pitchFamily="50" charset="-128"/>
              </a:rPr>
              <a:t>Tianjin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7116319" y="199799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UCLA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6052029" y="4644616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5458426" y="6167037"/>
            <a:ext cx="4507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KAUST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7496488" y="1761196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Tianjin-EPFL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7836857" y="2851020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UCLA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173774" y="2809426"/>
            <a:ext cx="633507" cy="272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KAUST</a:t>
            </a:r>
          </a:p>
          <a:p>
            <a:pPr>
              <a:lnSpc>
                <a:spcPts val="700"/>
              </a:lnSpc>
            </a:pP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-Toronto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7470521" y="3037334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UNSW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7517098" y="3212440"/>
            <a:ext cx="505267" cy="272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Macau</a:t>
            </a:r>
          </a:p>
          <a:p>
            <a:pPr>
              <a:lnSpc>
                <a:spcPts val="700"/>
              </a:lnSpc>
            </a:pP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 -NTU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7826516" y="3410712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Nanchang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8240466" y="3510732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Shandong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7324421" y="3671312"/>
            <a:ext cx="4748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ToinU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7690415" y="3653024"/>
            <a:ext cx="9140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UNIST-POSTECH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7686239" y="3904186"/>
            <a:ext cx="9252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UNIST-KookminU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8349899" y="3978794"/>
            <a:ext cx="615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Hangzhou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8062058" y="4149080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Chengdu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799231" y="4193656"/>
            <a:ext cx="4571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8423634" y="4227810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7644535" y="440968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19869654">
            <a:off x="2024903" y="6453336"/>
            <a:ext cx="433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8107584" y="4409380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Wuhan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8443932" y="4408844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8397046" y="4615223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Guangzhou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8240466" y="4760414"/>
            <a:ext cx="615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Hangzhou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7535902" y="4764454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8233544" y="4842872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8063318" y="5002390"/>
            <a:ext cx="4299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Tianjin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7714696" y="5027953"/>
            <a:ext cx="367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8300664" y="5030926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8264328" y="5213864"/>
            <a:ext cx="5469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Shenzhen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8585215" y="5039027"/>
            <a:ext cx="492443" cy="22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North</a:t>
            </a:r>
          </a:p>
          <a:p>
            <a:pPr>
              <a:lnSpc>
                <a:spcPts val="500"/>
              </a:lnSpc>
            </a:pPr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Carolina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7478991" y="5219727"/>
            <a:ext cx="4507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KAUST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7460190" y="5431409"/>
            <a:ext cx="6976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NorthCarolina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8106356" y="5420819"/>
            <a:ext cx="6046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Guangzhou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7402352" y="5629742"/>
            <a:ext cx="6976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Pennsylvania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7949686" y="5581117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KoreaU-UNIST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7625834" y="572452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Turkey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7846001" y="5896103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8599496" y="5858634"/>
            <a:ext cx="3369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Jilin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80728"/>
            <a:ext cx="9056687" cy="56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979712" y="529082"/>
            <a:ext cx="448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– marked by perovskite composition –</a:t>
            </a:r>
            <a:endParaRPr kumimoji="1" lang="ja-JP" altLang="en-US" sz="20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1914" y="48"/>
            <a:ext cx="823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99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34" r="73996"/>
          <a:stretch/>
        </p:blipFill>
        <p:spPr bwMode="auto">
          <a:xfrm>
            <a:off x="42864" y="1697108"/>
            <a:ext cx="2355074" cy="51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6729" b="77495"/>
          <a:stretch/>
        </p:blipFill>
        <p:spPr bwMode="auto">
          <a:xfrm>
            <a:off x="2458895" y="366956"/>
            <a:ext cx="6599608" cy="12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9845" r="16729"/>
          <a:stretch/>
        </p:blipFill>
        <p:spPr bwMode="auto">
          <a:xfrm>
            <a:off x="2458895" y="1697108"/>
            <a:ext cx="6599608" cy="51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1" b="77546"/>
          <a:stretch/>
        </p:blipFill>
        <p:spPr bwMode="auto">
          <a:xfrm>
            <a:off x="38101" y="368089"/>
            <a:ext cx="2359836" cy="127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128126" y="1716388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29056" y="2389926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6537" y="2602612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58294" y="3911867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4432" y="4806134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04600" y="4582003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99712" y="5225109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011243" y="4817173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62793" y="5042044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KAIST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43875" y="5227070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08647" y="5426950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UToronto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16553" y="6108201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Cambridge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48930" y="5702129"/>
            <a:ext cx="8819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NewSouthWales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68606" y="6036454"/>
            <a:ext cx="4571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80414" y="5431126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8325" y="6093296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7291" y="5476888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0414" y="5851719"/>
            <a:ext cx="6864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UCBerkeley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68353" y="6076590"/>
            <a:ext cx="50206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Kaneka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75360" y="5847559"/>
            <a:ext cx="4571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ISCAS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9672" y="6189579"/>
            <a:ext cx="4523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KAIST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805933" y="5927000"/>
            <a:ext cx="4379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ToinU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374052" y="6164762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646892" y="5958707"/>
            <a:ext cx="5629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Potsdam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062072" y="6093296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3439443" y="5272099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339936" y="5747107"/>
            <a:ext cx="442750" cy="271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NREL</a:t>
            </a:r>
          </a:p>
          <a:p>
            <a:pPr>
              <a:lnSpc>
                <a:spcPts val="700"/>
              </a:lnSpc>
            </a:pPr>
            <a:r>
              <a:rPr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-EPFL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618541" y="5714925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804600" y="5981856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4277493" y="5459172"/>
            <a:ext cx="5421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463855" y="5843399"/>
            <a:ext cx="4844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499992" y="5271160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UToronto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70715" y="5639509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Suzhou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4964679" y="5939603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KyotoU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122669" y="6151254"/>
            <a:ext cx="53412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Nebraska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5289064" y="5859910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5185643" y="6013304"/>
            <a:ext cx="367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5629508" y="2172671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MIT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615070" y="111628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323892" y="3918509"/>
            <a:ext cx="1136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HongKongPolytech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794709" y="4342310"/>
            <a:ext cx="4475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542757" y="6073125"/>
            <a:ext cx="6880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CUHongKong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454185" y="5578053"/>
            <a:ext cx="5068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Suzhou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5889010" y="5890459"/>
            <a:ext cx="46038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dirty="0">
                <a:latin typeface="Arial" panose="020B0604020202020204" pitchFamily="34" charset="0"/>
                <a:ea typeface="ＭＳ Ｐゴシック" panose="020B0600070205080204" pitchFamily="50" charset="-128"/>
              </a:rPr>
              <a:t>Suzhou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832742" y="5336349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743327" y="4958737"/>
            <a:ext cx="5966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5676993" y="5720613"/>
            <a:ext cx="4203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8" name="テキスト ボックス 137"/>
          <p:cNvSpPr txBox="1"/>
          <p:nvPr/>
        </p:nvSpPr>
        <p:spPr>
          <a:xfrm>
            <a:off x="5860729" y="5811583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6748344" y="58233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6618225" y="216324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6799177" y="4942016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6778130" y="307561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ICCAS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6368572" y="4600562"/>
            <a:ext cx="5613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6259047" y="5556329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5" name="テキスト ボックス 154"/>
          <p:cNvSpPr txBox="1"/>
          <p:nvPr/>
        </p:nvSpPr>
        <p:spPr>
          <a:xfrm>
            <a:off x="6196086" y="5329930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6" name="テキスト ボックス 155"/>
          <p:cNvSpPr txBox="1"/>
          <p:nvPr/>
        </p:nvSpPr>
        <p:spPr>
          <a:xfrm>
            <a:off x="6283403" y="5939853"/>
            <a:ext cx="538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Princeton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7" name="テキスト ボックス 156"/>
          <p:cNvSpPr txBox="1"/>
          <p:nvPr/>
        </p:nvSpPr>
        <p:spPr>
          <a:xfrm>
            <a:off x="6478408" y="5462925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6465882" y="6086946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0" name="テキスト ボックス 159"/>
          <p:cNvSpPr txBox="1"/>
          <p:nvPr/>
        </p:nvSpPr>
        <p:spPr>
          <a:xfrm>
            <a:off x="6565062" y="5212033"/>
            <a:ext cx="4780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Turkey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1" name="テキスト ボックス 160"/>
          <p:cNvSpPr txBox="1"/>
          <p:nvPr/>
        </p:nvSpPr>
        <p:spPr>
          <a:xfrm>
            <a:off x="4763067" y="5723035"/>
            <a:ext cx="6976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NorthCarolina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4475383" y="6067386"/>
            <a:ext cx="6527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Cambridge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3" name="テキスト ボックス 162"/>
          <p:cNvSpPr txBox="1"/>
          <p:nvPr/>
        </p:nvSpPr>
        <p:spPr>
          <a:xfrm>
            <a:off x="6635214" y="3438427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7184447" y="3364554"/>
            <a:ext cx="4058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ANU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6976340" y="4604889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6912885" y="4716238"/>
            <a:ext cx="3658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Jilin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7" name="テキスト ボックス 166"/>
          <p:cNvSpPr txBox="1"/>
          <p:nvPr/>
        </p:nvSpPr>
        <p:spPr>
          <a:xfrm>
            <a:off x="7106892" y="4994007"/>
            <a:ext cx="3674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NTU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7080220" y="5308243"/>
            <a:ext cx="40427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SKKU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9" name="テキスト ボックス 168"/>
          <p:cNvSpPr txBox="1"/>
          <p:nvPr/>
        </p:nvSpPr>
        <p:spPr>
          <a:xfrm>
            <a:off x="6966913" y="5542367"/>
            <a:ext cx="4587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Xiamen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0" name="テキスト ボックス 169"/>
          <p:cNvSpPr txBox="1"/>
          <p:nvPr/>
        </p:nvSpPr>
        <p:spPr>
          <a:xfrm>
            <a:off x="6913390" y="5801822"/>
            <a:ext cx="4299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Tianjin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1" name="テキスト ボックス 170"/>
          <p:cNvSpPr txBox="1"/>
          <p:nvPr/>
        </p:nvSpPr>
        <p:spPr>
          <a:xfrm>
            <a:off x="6683722" y="5936658"/>
            <a:ext cx="4924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PekingU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2" name="テキスト ボックス 171"/>
          <p:cNvSpPr txBox="1"/>
          <p:nvPr/>
        </p:nvSpPr>
        <p:spPr>
          <a:xfrm>
            <a:off x="6946671" y="6074256"/>
            <a:ext cx="5870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Chongqing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3" name="テキスト ボックス 172"/>
          <p:cNvSpPr txBox="1"/>
          <p:nvPr/>
        </p:nvSpPr>
        <p:spPr>
          <a:xfrm>
            <a:off x="7167894" y="5927783"/>
            <a:ext cx="5453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Karlsruhe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173"/>
          <p:cNvSpPr txBox="1"/>
          <p:nvPr/>
        </p:nvSpPr>
        <p:spPr>
          <a:xfrm>
            <a:off x="511914" y="48"/>
            <a:ext cx="823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5" name="テキスト ボックス 174"/>
          <p:cNvSpPr txBox="1"/>
          <p:nvPr/>
        </p:nvSpPr>
        <p:spPr>
          <a:xfrm>
            <a:off x="7297545" y="4767507"/>
            <a:ext cx="3994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6" name="テキスト ボックス 175"/>
          <p:cNvSpPr txBox="1"/>
          <p:nvPr/>
        </p:nvSpPr>
        <p:spPr>
          <a:xfrm>
            <a:off x="7237712" y="2501476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>
                <a:latin typeface="Arial" panose="020B0604020202020204" pitchFamily="34" charset="0"/>
                <a:ea typeface="ＭＳ Ｐゴシック" panose="020B0600070205080204" pitchFamily="50" charset="-128"/>
              </a:rPr>
              <a:t>Tianjin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7" name="テキスト ボックス 176"/>
          <p:cNvSpPr txBox="1"/>
          <p:nvPr/>
        </p:nvSpPr>
        <p:spPr>
          <a:xfrm>
            <a:off x="7116319" y="1997990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UCLA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6052029" y="4644616"/>
            <a:ext cx="431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5458426" y="6167037"/>
            <a:ext cx="4507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KAUST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7496488" y="1761196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Tianjin-EPFL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7" name="テキスト ボックス 186"/>
          <p:cNvSpPr txBox="1"/>
          <p:nvPr/>
        </p:nvSpPr>
        <p:spPr>
          <a:xfrm>
            <a:off x="7836857" y="2851020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UCLA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8" name="テキスト ボックス 187"/>
          <p:cNvSpPr txBox="1"/>
          <p:nvPr/>
        </p:nvSpPr>
        <p:spPr>
          <a:xfrm>
            <a:off x="7173774" y="2809426"/>
            <a:ext cx="633507" cy="272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KAUST</a:t>
            </a:r>
          </a:p>
          <a:p>
            <a:pPr>
              <a:lnSpc>
                <a:spcPts val="700"/>
              </a:lnSpc>
            </a:pP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-Toronto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9" name="テキスト ボックス 188"/>
          <p:cNvSpPr txBox="1"/>
          <p:nvPr/>
        </p:nvSpPr>
        <p:spPr>
          <a:xfrm>
            <a:off x="7470521" y="3037334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UNSW</a:t>
            </a:r>
            <a:endParaRPr kumimoji="1" lang="ja-JP" altLang="en-US" sz="9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0" name="テキスト ボックス 189"/>
          <p:cNvSpPr txBox="1"/>
          <p:nvPr/>
        </p:nvSpPr>
        <p:spPr>
          <a:xfrm>
            <a:off x="7517098" y="3212440"/>
            <a:ext cx="505267" cy="272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"/>
              </a:lnSpc>
            </a:pP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Macau</a:t>
            </a:r>
          </a:p>
          <a:p>
            <a:pPr>
              <a:lnSpc>
                <a:spcPts val="700"/>
              </a:lnSpc>
            </a:pP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  -NTU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1" name="テキスト ボックス 190"/>
          <p:cNvSpPr txBox="1"/>
          <p:nvPr/>
        </p:nvSpPr>
        <p:spPr>
          <a:xfrm>
            <a:off x="7826516" y="3410712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Nanchang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2" name="テキスト ボックス 191"/>
          <p:cNvSpPr txBox="1"/>
          <p:nvPr/>
        </p:nvSpPr>
        <p:spPr>
          <a:xfrm>
            <a:off x="8240466" y="3510732"/>
            <a:ext cx="6815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Shandong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3" name="テキスト ボックス 192"/>
          <p:cNvSpPr txBox="1"/>
          <p:nvPr/>
        </p:nvSpPr>
        <p:spPr>
          <a:xfrm>
            <a:off x="7324421" y="3671312"/>
            <a:ext cx="4748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ToinU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4" name="テキスト ボックス 193"/>
          <p:cNvSpPr txBox="1"/>
          <p:nvPr/>
        </p:nvSpPr>
        <p:spPr>
          <a:xfrm>
            <a:off x="7690415" y="3653024"/>
            <a:ext cx="9140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UNIST-POSTECH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5" name="テキスト ボックス 194"/>
          <p:cNvSpPr txBox="1"/>
          <p:nvPr/>
        </p:nvSpPr>
        <p:spPr>
          <a:xfrm>
            <a:off x="7686239" y="3904186"/>
            <a:ext cx="9252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UNIST-KookminU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6" name="テキスト ボックス 195"/>
          <p:cNvSpPr txBox="1"/>
          <p:nvPr/>
        </p:nvSpPr>
        <p:spPr>
          <a:xfrm>
            <a:off x="8349899" y="3978794"/>
            <a:ext cx="615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Hangzhou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7" name="テキスト ボックス 196"/>
          <p:cNvSpPr txBox="1"/>
          <p:nvPr/>
        </p:nvSpPr>
        <p:spPr>
          <a:xfrm>
            <a:off x="8062058" y="4149080"/>
            <a:ext cx="57099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Chengdu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8" name="テキスト ボックス 197"/>
          <p:cNvSpPr txBox="1"/>
          <p:nvPr/>
        </p:nvSpPr>
        <p:spPr>
          <a:xfrm>
            <a:off x="7799231" y="4193656"/>
            <a:ext cx="45717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KRICT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99" name="テキスト ボックス 198"/>
          <p:cNvSpPr txBox="1"/>
          <p:nvPr/>
        </p:nvSpPr>
        <p:spPr>
          <a:xfrm>
            <a:off x="8423634" y="4227810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EPFL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0" name="テキスト ボックス 199"/>
          <p:cNvSpPr txBox="1"/>
          <p:nvPr/>
        </p:nvSpPr>
        <p:spPr>
          <a:xfrm>
            <a:off x="7644535" y="4409680"/>
            <a:ext cx="51328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Nanjing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19869654">
            <a:off x="2024903" y="6453336"/>
            <a:ext cx="433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8107584" y="4409380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Wuhan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8443932" y="4408844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8397046" y="4615223"/>
            <a:ext cx="6767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Guangzhou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5" name="テキスト ボックス 204"/>
          <p:cNvSpPr txBox="1"/>
          <p:nvPr/>
        </p:nvSpPr>
        <p:spPr>
          <a:xfrm>
            <a:off x="8240466" y="4760414"/>
            <a:ext cx="6158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Hangzhou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6" name="テキスト ボックス 205"/>
          <p:cNvSpPr txBox="1"/>
          <p:nvPr/>
        </p:nvSpPr>
        <p:spPr>
          <a:xfrm>
            <a:off x="7535902" y="4764454"/>
            <a:ext cx="5870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8233544" y="4842872"/>
            <a:ext cx="4828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700" b="1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8" name="テキスト ボックス 207"/>
          <p:cNvSpPr txBox="1"/>
          <p:nvPr/>
        </p:nvSpPr>
        <p:spPr>
          <a:xfrm>
            <a:off x="8063318" y="5002390"/>
            <a:ext cx="4299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Tianjin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9" name="テキスト ボックス 208"/>
          <p:cNvSpPr txBox="1"/>
          <p:nvPr/>
        </p:nvSpPr>
        <p:spPr>
          <a:xfrm>
            <a:off x="7714696" y="5027953"/>
            <a:ext cx="3674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Xi’an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8300664" y="5030926"/>
            <a:ext cx="4395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dirty="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Beijing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1" name="テキスト ボックス 210"/>
          <p:cNvSpPr txBox="1"/>
          <p:nvPr/>
        </p:nvSpPr>
        <p:spPr>
          <a:xfrm>
            <a:off x="8264328" y="5213864"/>
            <a:ext cx="5469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Shenzhen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2" name="テキスト ボックス 211"/>
          <p:cNvSpPr txBox="1"/>
          <p:nvPr/>
        </p:nvSpPr>
        <p:spPr>
          <a:xfrm>
            <a:off x="8585215" y="5039027"/>
            <a:ext cx="492443" cy="22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500"/>
              </a:lnSpc>
            </a:pPr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North</a:t>
            </a:r>
          </a:p>
          <a:p>
            <a:pPr>
              <a:lnSpc>
                <a:spcPts val="500"/>
              </a:lnSpc>
            </a:pPr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Carolina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7478991" y="5219727"/>
            <a:ext cx="4507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KAUST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4" name="テキスト ボックス 213"/>
          <p:cNvSpPr txBox="1"/>
          <p:nvPr/>
        </p:nvSpPr>
        <p:spPr>
          <a:xfrm>
            <a:off x="7460190" y="5431409"/>
            <a:ext cx="6976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NorthCarolina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8106356" y="5420819"/>
            <a:ext cx="6046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Guangzhou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6" name="テキスト ボックス 215"/>
          <p:cNvSpPr txBox="1"/>
          <p:nvPr/>
        </p:nvSpPr>
        <p:spPr>
          <a:xfrm>
            <a:off x="7402352" y="5629742"/>
            <a:ext cx="6976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Pennsylvania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7" name="テキスト ボックス 216"/>
          <p:cNvSpPr txBox="1"/>
          <p:nvPr/>
        </p:nvSpPr>
        <p:spPr>
          <a:xfrm>
            <a:off x="7949686" y="5581117"/>
            <a:ext cx="7120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KoreaU-UNIST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8" name="テキスト ボックス 217"/>
          <p:cNvSpPr txBox="1"/>
          <p:nvPr/>
        </p:nvSpPr>
        <p:spPr>
          <a:xfrm>
            <a:off x="7625834" y="5724529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Turkey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19" name="テキスト ボックス 218"/>
          <p:cNvSpPr txBox="1"/>
          <p:nvPr/>
        </p:nvSpPr>
        <p:spPr>
          <a:xfrm>
            <a:off x="7846001" y="5896103"/>
            <a:ext cx="52931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Shanghai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0" name="テキスト ボックス 219"/>
          <p:cNvSpPr txBox="1"/>
          <p:nvPr/>
        </p:nvSpPr>
        <p:spPr>
          <a:xfrm>
            <a:off x="8599496" y="5858634"/>
            <a:ext cx="33695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600" b="1">
                <a:latin typeface="Arial" panose="020B0604020202020204" pitchFamily="34" charset="0"/>
                <a:ea typeface="ＭＳ Ｐゴシック" panose="020B0600070205080204" pitchFamily="50" charset="-128"/>
              </a:rPr>
              <a:t>Jilin</a:t>
            </a:r>
            <a:endParaRPr kumimoji="1" lang="ja-JP" altLang="en-US" sz="6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grpSp>
        <p:nvGrpSpPr>
          <p:cNvPr id="125" name="グループ化 124"/>
          <p:cNvGrpSpPr/>
          <p:nvPr/>
        </p:nvGrpSpPr>
        <p:grpSpPr>
          <a:xfrm>
            <a:off x="704917" y="564507"/>
            <a:ext cx="2930979" cy="1568349"/>
            <a:chOff x="711001" y="693288"/>
            <a:chExt cx="2930979" cy="1568349"/>
          </a:xfrm>
        </p:grpSpPr>
        <p:sp>
          <p:nvSpPr>
            <p:cNvPr id="126" name="正方形/長方形 125"/>
            <p:cNvSpPr/>
            <p:nvPr/>
          </p:nvSpPr>
          <p:spPr>
            <a:xfrm>
              <a:off x="711001" y="707513"/>
              <a:ext cx="2833814" cy="15541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7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1" t="45105" b="27176"/>
            <a:stretch/>
          </p:blipFill>
          <p:spPr bwMode="auto">
            <a:xfrm>
              <a:off x="752666" y="693288"/>
              <a:ext cx="1491566" cy="156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1" t="72468" b="2551"/>
            <a:stretch/>
          </p:blipFill>
          <p:spPr bwMode="auto">
            <a:xfrm>
              <a:off x="2144379" y="716658"/>
              <a:ext cx="1491566" cy="1413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1" t="42404" b="54780"/>
            <a:stretch/>
          </p:blipFill>
          <p:spPr bwMode="auto">
            <a:xfrm>
              <a:off x="2150414" y="2065971"/>
              <a:ext cx="1491566" cy="15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83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34" r="73996"/>
          <a:stretch/>
        </p:blipFill>
        <p:spPr bwMode="auto">
          <a:xfrm>
            <a:off x="42864" y="1697108"/>
            <a:ext cx="2355074" cy="51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r="16729" b="77495"/>
          <a:stretch/>
        </p:blipFill>
        <p:spPr bwMode="auto">
          <a:xfrm>
            <a:off x="2458895" y="366956"/>
            <a:ext cx="6599608" cy="127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2" t="9845" r="16729"/>
          <a:stretch/>
        </p:blipFill>
        <p:spPr bwMode="auto">
          <a:xfrm>
            <a:off x="2458895" y="1697108"/>
            <a:ext cx="6599608" cy="51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71" b="77546"/>
          <a:stretch/>
        </p:blipFill>
        <p:spPr bwMode="auto">
          <a:xfrm>
            <a:off x="38101" y="368089"/>
            <a:ext cx="2359836" cy="127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" name="テキスト ボックス 173"/>
          <p:cNvSpPr txBox="1"/>
          <p:nvPr/>
        </p:nvSpPr>
        <p:spPr>
          <a:xfrm>
            <a:off x="511914" y="48"/>
            <a:ext cx="8236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 rot="19869654">
            <a:off x="2024903" y="6453336"/>
            <a:ext cx="43399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5" name="グループ化 124"/>
          <p:cNvGrpSpPr/>
          <p:nvPr/>
        </p:nvGrpSpPr>
        <p:grpSpPr>
          <a:xfrm>
            <a:off x="704917" y="564507"/>
            <a:ext cx="2930979" cy="1568349"/>
            <a:chOff x="711001" y="693288"/>
            <a:chExt cx="2930979" cy="1568349"/>
          </a:xfrm>
        </p:grpSpPr>
        <p:sp>
          <p:nvSpPr>
            <p:cNvPr id="126" name="正方形/長方形 125"/>
            <p:cNvSpPr/>
            <p:nvPr/>
          </p:nvSpPr>
          <p:spPr>
            <a:xfrm>
              <a:off x="711001" y="707513"/>
              <a:ext cx="2833814" cy="15541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27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1" t="45105" b="27176"/>
            <a:stretch/>
          </p:blipFill>
          <p:spPr bwMode="auto">
            <a:xfrm>
              <a:off x="752666" y="693288"/>
              <a:ext cx="1491566" cy="156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8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1" t="72468" b="2551"/>
            <a:stretch/>
          </p:blipFill>
          <p:spPr bwMode="auto">
            <a:xfrm>
              <a:off x="2144379" y="716658"/>
              <a:ext cx="1491566" cy="1413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9" name="Picture 6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1" t="42404" b="54780"/>
            <a:stretch/>
          </p:blipFill>
          <p:spPr bwMode="auto">
            <a:xfrm>
              <a:off x="2150414" y="2065971"/>
              <a:ext cx="1491566" cy="15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4" name="テキスト ボックス 123"/>
          <p:cNvSpPr txBox="1"/>
          <p:nvPr/>
        </p:nvSpPr>
        <p:spPr>
          <a:xfrm>
            <a:off x="6648499" y="530392"/>
            <a:ext cx="8659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MDACl</a:t>
            </a:r>
            <a:r>
              <a:rPr kumimoji="1" lang="en-US" altLang="ja-JP" sz="800" b="1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endParaRPr kumimoji="1" lang="ja-JP" altLang="en-US" sz="800" b="1" baseline="-25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7159835" y="2306970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>
            <a:off x="6641944" y="620688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6" name="テキスト ボックス 135"/>
          <p:cNvSpPr txBox="1"/>
          <p:nvPr/>
        </p:nvSpPr>
        <p:spPr>
          <a:xfrm>
            <a:off x="7118997" y="3321573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7066732" y="177757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5483931" y="1159249"/>
            <a:ext cx="7617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5483931" y="1072246"/>
            <a:ext cx="7537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MACl</a:t>
            </a:r>
            <a:endParaRPr kumimoji="1" lang="ja-JP" altLang="en-US" sz="800" b="1" baseline="-25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6965499" y="1684244"/>
            <a:ext cx="8194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Theophylline</a:t>
            </a:r>
            <a:endParaRPr kumimoji="1" lang="ja-JP" altLang="en-US" sz="800" b="1" baseline="-25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7307719" y="3426395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>
                <a:latin typeface="Arial" panose="020B0604020202020204" pitchFamily="34" charset="0"/>
                <a:ea typeface="ＭＳ Ｐゴシック" panose="020B0600070205080204" pitchFamily="50" charset="-128"/>
              </a:rPr>
              <a:t>nBAI</a:t>
            </a:r>
            <a:endParaRPr kumimoji="1" lang="ja-JP" altLang="en-US" sz="800" b="1" baseline="-25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6614512" y="3431617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6728365" y="2750344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MeOPEAI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6747476" y="2845509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6605368" y="215434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6846385" y="2268308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OAI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1" name="テキスト ボックス 200"/>
          <p:cNvSpPr txBox="1"/>
          <p:nvPr/>
        </p:nvSpPr>
        <p:spPr>
          <a:xfrm>
            <a:off x="5698920" y="432573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1" name="テキスト ボックス 220"/>
          <p:cNvSpPr txBox="1"/>
          <p:nvPr/>
        </p:nvSpPr>
        <p:spPr>
          <a:xfrm>
            <a:off x="5940368" y="4236298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3" name="テキスト ボックス 222"/>
          <p:cNvSpPr txBox="1"/>
          <p:nvPr/>
        </p:nvSpPr>
        <p:spPr>
          <a:xfrm>
            <a:off x="5414796" y="409887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作製法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4" name="テキスト ボックス 223"/>
          <p:cNvSpPr txBox="1"/>
          <p:nvPr/>
        </p:nvSpPr>
        <p:spPr>
          <a:xfrm>
            <a:off x="5336535" y="3925520"/>
            <a:ext cx="7232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溶液調製手順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5" name="テキスト ボックス 224"/>
          <p:cNvSpPr txBox="1"/>
          <p:nvPr/>
        </p:nvSpPr>
        <p:spPr>
          <a:xfrm>
            <a:off x="5536564" y="2148041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6" name="テキスト ボックス 225"/>
          <p:cNvSpPr txBox="1"/>
          <p:nvPr/>
        </p:nvSpPr>
        <p:spPr>
          <a:xfrm>
            <a:off x="5786939" y="2062334"/>
            <a:ext cx="4299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C8Br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7" name="テキスト ボックス 226"/>
          <p:cNvSpPr txBox="1"/>
          <p:nvPr/>
        </p:nvSpPr>
        <p:spPr>
          <a:xfrm>
            <a:off x="4967580" y="4783658"/>
            <a:ext cx="683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8" name="テキスト ボックス 227"/>
          <p:cNvSpPr txBox="1"/>
          <p:nvPr/>
        </p:nvSpPr>
        <p:spPr>
          <a:xfrm>
            <a:off x="4872841" y="1589459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29" name="テキスト ボックス 228"/>
          <p:cNvSpPr txBox="1"/>
          <p:nvPr/>
        </p:nvSpPr>
        <p:spPr>
          <a:xfrm>
            <a:off x="5123656" y="1706079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PEAI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4812945" y="2355678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2" name="テキスト ボックス 231"/>
          <p:cNvSpPr txBox="1"/>
          <p:nvPr/>
        </p:nvSpPr>
        <p:spPr>
          <a:xfrm>
            <a:off x="3787912" y="4349334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作製法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3856750" y="4561665"/>
            <a:ext cx="5533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残留</a:t>
            </a:r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PbI</a:t>
            </a:r>
            <a:r>
              <a:rPr kumimoji="1" lang="en-US" altLang="ja-JP" sz="700" b="1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endParaRPr kumimoji="1" lang="ja-JP" altLang="en-US" sz="700" b="1" baseline="-25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3048221" y="4760576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作製法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3286821" y="4906769"/>
            <a:ext cx="59824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変形</a:t>
            </a:r>
            <a:r>
              <a:rPr kumimoji="1" lang="en-US" altLang="ja-JP" sz="7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2step</a:t>
            </a:r>
            <a:endParaRPr kumimoji="1" lang="ja-JP" altLang="en-US" sz="7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2593785" y="2590025"/>
            <a:ext cx="6912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1179210" y="3586784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r>
              <a:rPr kumimoji="1" lang="en-US" altLang="ja-JP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?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38" name="テキスト ボックス 237"/>
          <p:cNvSpPr txBox="1"/>
          <p:nvPr/>
        </p:nvSpPr>
        <p:spPr>
          <a:xfrm>
            <a:off x="1428613" y="3711368"/>
            <a:ext cx="2600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I</a:t>
            </a:r>
            <a:r>
              <a:rPr lang="en-US" altLang="ja-JP" sz="900" b="1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2</a:t>
            </a:r>
            <a:endParaRPr kumimoji="1" lang="ja-JP" altLang="en-US" sz="900" b="1" baseline="-25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1" name="テキスト ボックス 240"/>
          <p:cNvSpPr txBox="1"/>
          <p:nvPr/>
        </p:nvSpPr>
        <p:spPr>
          <a:xfrm>
            <a:off x="7558341" y="1940355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>
            <a:off x="7673027" y="1771521"/>
            <a:ext cx="4683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tBBAI</a:t>
            </a:r>
            <a:endParaRPr kumimoji="1" lang="ja-JP" altLang="en-US" sz="800" b="1" baseline="-25000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7355944" y="2823332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7401664" y="3026732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溶媒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7833666" y="2826648"/>
            <a:ext cx="5693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作製法</a:t>
            </a:r>
            <a:endParaRPr kumimoji="1" lang="ja-JP" altLang="en-US" sz="10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7678632" y="3168400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7" name="テキスト ボックス 246"/>
          <p:cNvSpPr txBox="1"/>
          <p:nvPr/>
        </p:nvSpPr>
        <p:spPr>
          <a:xfrm>
            <a:off x="7812386" y="3427837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ペロ組成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48" name="テキスト ボックス 247"/>
          <p:cNvSpPr txBox="1"/>
          <p:nvPr/>
        </p:nvSpPr>
        <p:spPr>
          <a:xfrm>
            <a:off x="8412197" y="3329259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溶媒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0" name="テキスト ボックス 249"/>
          <p:cNvSpPr txBox="1"/>
          <p:nvPr/>
        </p:nvSpPr>
        <p:spPr>
          <a:xfrm>
            <a:off x="7377302" y="368703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1" name="テキスト ボックス 250"/>
          <p:cNvSpPr txBox="1"/>
          <p:nvPr/>
        </p:nvSpPr>
        <p:spPr>
          <a:xfrm>
            <a:off x="7804514" y="3617561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物性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2" name="テキスト ボックス 251"/>
          <p:cNvSpPr txBox="1"/>
          <p:nvPr/>
        </p:nvSpPr>
        <p:spPr>
          <a:xfrm>
            <a:off x="8033954" y="3728706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表面処理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8381018" y="395281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8054303" y="4128576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7429562" y="4163744"/>
            <a:ext cx="811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HTL,ETL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6" name="テキスト ボックス 255"/>
          <p:cNvSpPr txBox="1"/>
          <p:nvPr/>
        </p:nvSpPr>
        <p:spPr>
          <a:xfrm>
            <a:off x="8439629" y="420886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7700127" y="4396878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溶媒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8" name="テキスト ボックス 257"/>
          <p:cNvSpPr txBox="1"/>
          <p:nvPr/>
        </p:nvSpPr>
        <p:spPr>
          <a:xfrm>
            <a:off x="7863716" y="4543086"/>
            <a:ext cx="788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表面処理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59" name="テキスト ボックス 258"/>
          <p:cNvSpPr txBox="1"/>
          <p:nvPr/>
        </p:nvSpPr>
        <p:spPr>
          <a:xfrm>
            <a:off x="8483114" y="4393415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物性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0" name="テキスト ボックス 259"/>
          <p:cNvSpPr txBox="1"/>
          <p:nvPr/>
        </p:nvSpPr>
        <p:spPr>
          <a:xfrm>
            <a:off x="8509034" y="4608560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8229974" y="4776811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8430485" y="491336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3" name="テキスト ボックス 262"/>
          <p:cNvSpPr txBox="1"/>
          <p:nvPr/>
        </p:nvSpPr>
        <p:spPr>
          <a:xfrm>
            <a:off x="7670096" y="4827647"/>
            <a:ext cx="5886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HTL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4" name="テキスト ボックス 263"/>
          <p:cNvSpPr txBox="1"/>
          <p:nvPr/>
        </p:nvSpPr>
        <p:spPr>
          <a:xfrm>
            <a:off x="7252187" y="4741437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5" name="テキスト ボックス 264"/>
          <p:cNvSpPr txBox="1"/>
          <p:nvPr/>
        </p:nvSpPr>
        <p:spPr>
          <a:xfrm>
            <a:off x="7033048" y="4604261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6" name="テキスト ボックス 265"/>
          <p:cNvSpPr txBox="1"/>
          <p:nvPr/>
        </p:nvSpPr>
        <p:spPr>
          <a:xfrm>
            <a:off x="6783867" y="4703368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添加物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7" name="テキスト ボックス 266"/>
          <p:cNvSpPr txBox="1"/>
          <p:nvPr/>
        </p:nvSpPr>
        <p:spPr>
          <a:xfrm>
            <a:off x="6700746" y="491597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8" name="テキスト ボックス 267"/>
          <p:cNvSpPr txBox="1"/>
          <p:nvPr/>
        </p:nvSpPr>
        <p:spPr>
          <a:xfrm>
            <a:off x="6370807" y="4626029"/>
            <a:ext cx="5533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タンデム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6002696" y="464613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後処理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0" name="テキスト ボックス 269"/>
          <p:cNvSpPr txBox="1"/>
          <p:nvPr/>
        </p:nvSpPr>
        <p:spPr>
          <a:xfrm>
            <a:off x="5773285" y="4956881"/>
            <a:ext cx="5838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ETL</a:t>
            </a:r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材料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71" name="テキスト ボックス 270"/>
          <p:cNvSpPr txBox="1"/>
          <p:nvPr/>
        </p:nvSpPr>
        <p:spPr>
          <a:xfrm>
            <a:off x="7092605" y="4982089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透明</a:t>
            </a:r>
            <a:endParaRPr kumimoji="1" lang="ja-JP" altLang="en-US" sz="800" b="1" dirty="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22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839"/>
            <a:ext cx="8218487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9512" y="48"/>
            <a:ext cx="883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Voc, Jsc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3968" y="366883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≥ 20%</a:t>
            </a:r>
            <a:endParaRPr kumimoji="1" lang="ja-JP" altLang="en-US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68934" y="814011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FAPbI</a:t>
            </a:r>
            <a:r>
              <a:rPr kumimoji="1" lang="en-US" altLang="ja-JP" sz="1200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3</a:t>
            </a: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?</a:t>
            </a:r>
            <a:endParaRPr kumimoji="1" lang="en-US" altLang="ja-JP" sz="105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05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(PCE 24.66%)</a:t>
            </a:r>
            <a:endParaRPr kumimoji="1" lang="ja-JP" altLang="en-US" sz="10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6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1839"/>
            <a:ext cx="8218487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9512" y="48"/>
            <a:ext cx="8835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Voc, Jsc of Perovskite Solar Cells in Published Papers</a:t>
            </a:r>
            <a:endParaRPr kumimoji="1" lang="ja-JP" altLang="en-US" sz="28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3968" y="366883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PCE ≥ 21%</a:t>
            </a:r>
            <a:endParaRPr kumimoji="1" lang="ja-JP" altLang="en-US" b="1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68934" y="814011"/>
            <a:ext cx="104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FAPbI</a:t>
            </a:r>
            <a:r>
              <a:rPr kumimoji="1" lang="en-US" altLang="ja-JP" sz="1200" baseline="-250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3</a:t>
            </a:r>
            <a:r>
              <a:rPr kumimoji="1" lang="en-US" altLang="ja-JP" sz="120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?</a:t>
            </a:r>
            <a:endParaRPr kumimoji="1" lang="en-US" altLang="ja-JP" sz="1050" smtClean="0"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kumimoji="1" lang="en-US" altLang="ja-JP" sz="1050" smtClean="0">
                <a:latin typeface="Arial" panose="020B0604020202020204" pitchFamily="34" charset="0"/>
                <a:ea typeface="ＭＳ Ｐゴシック" panose="020B0600070205080204" pitchFamily="50" charset="-128"/>
              </a:rPr>
              <a:t>(PCE 24.66%)</a:t>
            </a:r>
            <a:endParaRPr kumimoji="1" lang="ja-JP" altLang="en-US" sz="105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14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1296</Words>
  <Application>Microsoft Office PowerPoint</Application>
  <PresentationFormat>画面に合わせる (4:3)</PresentationFormat>
  <Paragraphs>661</Paragraphs>
  <Slides>36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中崎　城太郎</dc:creator>
  <cp:lastModifiedBy>中崎　城太郎</cp:lastModifiedBy>
  <cp:revision>206</cp:revision>
  <cp:lastPrinted>2020-07-09T18:49:02Z</cp:lastPrinted>
  <dcterms:created xsi:type="dcterms:W3CDTF">2019-05-16T12:13:08Z</dcterms:created>
  <dcterms:modified xsi:type="dcterms:W3CDTF">2020-07-10T18:50:46Z</dcterms:modified>
</cp:coreProperties>
</file>